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ags/tag1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8"/>
  </p:notesMasterIdLst>
  <p:handoutMasterIdLst>
    <p:handoutMasterId r:id="rId29"/>
  </p:handoutMasterIdLst>
  <p:sldIdLst>
    <p:sldId id="482" r:id="rId5"/>
    <p:sldId id="744" r:id="rId6"/>
    <p:sldId id="745" r:id="rId7"/>
    <p:sldId id="746" r:id="rId8"/>
    <p:sldId id="723" r:id="rId9"/>
    <p:sldId id="751" r:id="rId10"/>
    <p:sldId id="755" r:id="rId11"/>
    <p:sldId id="754" r:id="rId12"/>
    <p:sldId id="750" r:id="rId13"/>
    <p:sldId id="757" r:id="rId14"/>
    <p:sldId id="763" r:id="rId15"/>
    <p:sldId id="758" r:id="rId16"/>
    <p:sldId id="767" r:id="rId17"/>
    <p:sldId id="766" r:id="rId18"/>
    <p:sldId id="759" r:id="rId19"/>
    <p:sldId id="769" r:id="rId20"/>
    <p:sldId id="762" r:id="rId21"/>
    <p:sldId id="770" r:id="rId22"/>
    <p:sldId id="760" r:id="rId23"/>
    <p:sldId id="771" r:id="rId24"/>
    <p:sldId id="761" r:id="rId25"/>
    <p:sldId id="765" r:id="rId26"/>
    <p:sldId id="676" r:id="rId27"/>
  </p:sldIdLst>
  <p:sldSz cx="9144000" cy="5143500" type="screen16x9"/>
  <p:notesSz cx="6858000" cy="9144000"/>
  <p:defaultTextStyle>
    <a:defPPr>
      <a:defRPr lang="de-DE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80">
          <p15:clr>
            <a:srgbClr val="A4A3A4"/>
          </p15:clr>
        </p15:guide>
        <p15:guide id="2" orient="horz" pos="2160">
          <p15:clr>
            <a:srgbClr val="A4A3A4"/>
          </p15:clr>
        </p15:guide>
        <p15:guide id="3" orient="horz" pos="2700">
          <p15:clr>
            <a:srgbClr val="A4A3A4"/>
          </p15:clr>
        </p15:guide>
        <p15:guide id="4" orient="horz" pos="820">
          <p15:clr>
            <a:srgbClr val="A4A3A4"/>
          </p15:clr>
        </p15:guide>
        <p15:guide id="5" orient="horz" pos="276">
          <p15:clr>
            <a:srgbClr val="A4A3A4"/>
          </p15:clr>
        </p15:guide>
        <p15:guide id="6" orient="horz" pos="667" userDrawn="1">
          <p15:clr>
            <a:srgbClr val="A4A3A4"/>
          </p15:clr>
        </p15:guide>
        <p15:guide id="7" orient="horz" pos="540">
          <p15:clr>
            <a:srgbClr val="A4A3A4"/>
          </p15:clr>
        </p15:guide>
        <p15:guide id="8" orient="horz" pos="123" userDrawn="1">
          <p15:clr>
            <a:srgbClr val="A4A3A4"/>
          </p15:clr>
        </p15:guide>
        <p15:guide id="9" orient="horz" pos="1624">
          <p15:clr>
            <a:srgbClr val="A4A3A4"/>
          </p15:clr>
        </p15:guide>
        <p15:guide id="10" pos="3726" userDrawn="1">
          <p15:clr>
            <a:srgbClr val="A4A3A4"/>
          </p15:clr>
        </p15:guide>
        <p15:guide id="11" pos="4614" userDrawn="1">
          <p15:clr>
            <a:srgbClr val="A4A3A4"/>
          </p15:clr>
        </p15:guide>
        <p15:guide id="12" pos="2028" userDrawn="1">
          <p15:clr>
            <a:srgbClr val="A4A3A4"/>
          </p15:clr>
        </p15:guide>
        <p15:guide id="13" pos="2922" userDrawn="1">
          <p15:clr>
            <a:srgbClr val="A4A3A4"/>
          </p15:clr>
        </p15:guide>
        <p15:guide id="14" pos="249" userDrawn="1">
          <p15:clr>
            <a:srgbClr val="A4A3A4"/>
          </p15:clr>
        </p15:guide>
        <p15:guide id="15" pos="3810" userDrawn="1">
          <p15:clr>
            <a:srgbClr val="A4A3A4"/>
          </p15:clr>
        </p15:guide>
        <p15:guide id="16" pos="4698" userDrawn="1">
          <p15:clr>
            <a:srgbClr val="A4A3A4"/>
          </p15:clr>
        </p15:guide>
        <p15:guide id="17" pos="2832" userDrawn="1">
          <p15:clr>
            <a:srgbClr val="A4A3A4"/>
          </p15:clr>
        </p15:guide>
        <p15:guide id="18" pos="1944" userDrawn="1">
          <p15:clr>
            <a:srgbClr val="A4A3A4"/>
          </p15:clr>
        </p15:guide>
        <p15:guide id="19" pos="5502" userDrawn="1">
          <p15:clr>
            <a:srgbClr val="A4A3A4"/>
          </p15:clr>
        </p15:guide>
        <p15:guide id="20" pos="1140" userDrawn="1">
          <p15:clr>
            <a:srgbClr val="A4A3A4"/>
          </p15:clr>
        </p15:guide>
        <p15:guide id="21" pos="105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3F1FC"/>
    <a:srgbClr val="0092D2"/>
    <a:srgbClr val="D8D8D8"/>
    <a:srgbClr val="6F6F6E"/>
    <a:srgbClr val="EB6A0A"/>
    <a:srgbClr val="80D579"/>
    <a:srgbClr val="FDE1CC"/>
    <a:srgbClr val="416E3F"/>
    <a:srgbClr val="FFFFFF"/>
    <a:srgbClr val="2634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660B408-B3CF-4A94-85FC-2B1E0A45F4A2}" styleName="Dunkle Formatvorlage 2 - Akzent 1/Akz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741" autoAdjust="0"/>
    <p:restoredTop sz="96357" autoAdjust="0"/>
  </p:normalViewPr>
  <p:slideViewPr>
    <p:cSldViewPr snapToObjects="1" showGuides="1">
      <p:cViewPr varScale="1">
        <p:scale>
          <a:sx n="165" d="100"/>
          <a:sy n="165" d="100"/>
        </p:scale>
        <p:origin x="156" y="1290"/>
      </p:cViewPr>
      <p:guideLst>
        <p:guide orient="horz" pos="1080"/>
        <p:guide orient="horz" pos="2160"/>
        <p:guide orient="horz" pos="2700"/>
        <p:guide orient="horz" pos="820"/>
        <p:guide orient="horz" pos="276"/>
        <p:guide orient="horz" pos="667"/>
        <p:guide orient="horz" pos="540"/>
        <p:guide orient="horz" pos="123"/>
        <p:guide orient="horz" pos="1624"/>
        <p:guide pos="3726"/>
        <p:guide pos="4614"/>
        <p:guide pos="2028"/>
        <p:guide pos="2922"/>
        <p:guide pos="249"/>
        <p:guide pos="3810"/>
        <p:guide pos="4698"/>
        <p:guide pos="2832"/>
        <p:guide pos="1944"/>
        <p:guide pos="5502"/>
        <p:guide pos="1140"/>
        <p:guide pos="105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Relationship Id="rId8" Type="http://schemas.openxmlformats.org/officeDocument/2006/relationships/slide" Target="slides/slide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DF9EA4E-5FBC-4645-BE80-060B08D93E94}" type="doc">
      <dgm:prSet loTypeId="urn:microsoft.com/office/officeart/2005/8/layout/gear1" loCatId="cycle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687A981D-21CB-4428-9BFC-D211A2F14496}">
      <dgm:prSet phldrT="[Text]" custT="1"/>
      <dgm:spPr>
        <a:solidFill>
          <a:srgbClr val="D3F1FC"/>
        </a:solidFill>
        <a:ln w="12700">
          <a:solidFill>
            <a:schemeClr val="tx2"/>
          </a:solidFill>
        </a:ln>
      </dgm:spPr>
      <dgm:t>
        <a:bodyPr/>
        <a:lstStyle/>
        <a:p>
          <a:r>
            <a:rPr lang="en-US" sz="1000" kern="1200" dirty="0">
              <a:solidFill>
                <a:schemeClr val="tx1"/>
              </a:solidFill>
            </a:rPr>
            <a:t>Programming language and implementation technology neutral</a:t>
          </a:r>
          <a:endParaRPr lang="de-DE" sz="1000" kern="1200" dirty="0">
            <a:solidFill>
              <a:schemeClr val="tx1"/>
            </a:solidFill>
          </a:endParaRPr>
        </a:p>
      </dgm:t>
    </dgm:pt>
    <dgm:pt modelId="{7F316114-2989-4029-B3FC-0AA188EC42E2}" type="parTrans" cxnId="{D2B5FDD1-EF1D-48F8-8AC1-7F603B6C9228}">
      <dgm:prSet/>
      <dgm:spPr/>
      <dgm:t>
        <a:bodyPr/>
        <a:lstStyle/>
        <a:p>
          <a:endParaRPr lang="en-US"/>
        </a:p>
      </dgm:t>
    </dgm:pt>
    <dgm:pt modelId="{E0EFC91C-D6F3-4D78-B1A4-D50248459D69}" type="sibTrans" cxnId="{D2B5FDD1-EF1D-48F8-8AC1-7F603B6C9228}">
      <dgm:prSet/>
      <dgm:spPr>
        <a:solidFill>
          <a:srgbClr val="0092D2">
            <a:alpha val="85000"/>
          </a:srgbClr>
        </a:solidFill>
        <a:ln>
          <a:noFill/>
        </a:ln>
      </dgm:spPr>
      <dgm:t>
        <a:bodyPr/>
        <a:lstStyle/>
        <a:p>
          <a:endParaRPr lang="en-US"/>
        </a:p>
      </dgm:t>
    </dgm:pt>
    <dgm:pt modelId="{CE40241C-583E-4495-B11D-93F825F2BB7D}">
      <dgm:prSet custT="1"/>
      <dgm:spPr>
        <a:solidFill>
          <a:srgbClr val="D3F1FC"/>
        </a:solidFill>
        <a:ln w="12700" cap="flat" cmpd="sng" algn="ctr">
          <a:solidFill>
            <a:srgbClr val="0BA2E3"/>
          </a:solidFill>
          <a:prstDash val="solid"/>
        </a:ln>
        <a:effectLst/>
      </dgm:spPr>
      <dgm:t>
        <a:bodyPr spcFirstLastPara="0" vert="horz" wrap="square" lIns="12700" tIns="12700" rIns="12700" bIns="12700" numCol="1" spcCol="1270" anchor="ctr" anchorCtr="0"/>
        <a:lstStyle/>
        <a:p>
          <a:r>
            <a:rPr lang="en-US" sz="1000" kern="1200" dirty="0">
              <a:solidFill>
                <a:schemeClr val="tx1"/>
              </a:solidFill>
            </a:rPr>
            <a:t>Forward &amp; backward </a:t>
          </a:r>
          <a:r>
            <a:rPr lang="en-US" sz="1000" kern="1200" dirty="0" err="1">
              <a:solidFill>
                <a:schemeClr val="tx1"/>
              </a:solidFill>
            </a:rPr>
            <a:t>compati-bility</a:t>
          </a:r>
          <a:r>
            <a:rPr lang="en-US" sz="1000" kern="1200" dirty="0">
              <a:solidFill>
                <a:schemeClr val="tx1"/>
              </a:solidFill>
            </a:rPr>
            <a:t> </a:t>
          </a:r>
          <a:endParaRPr lang="en-GB" sz="1000" kern="1200" dirty="0">
            <a:solidFill>
              <a:schemeClr val="tx1"/>
            </a:solidFill>
            <a:sym typeface="Wingdings" panose="05000000000000000000" pitchFamily="2" charset="2"/>
          </a:endParaRPr>
        </a:p>
      </dgm:t>
    </dgm:pt>
    <dgm:pt modelId="{FC9B355B-F45A-433D-B93A-67997980B6C3}" type="parTrans" cxnId="{8D754141-A589-4CC9-9524-185799C1B0E3}">
      <dgm:prSet/>
      <dgm:spPr/>
      <dgm:t>
        <a:bodyPr/>
        <a:lstStyle/>
        <a:p>
          <a:endParaRPr lang="en-GB"/>
        </a:p>
      </dgm:t>
    </dgm:pt>
    <dgm:pt modelId="{AA051C5F-8DDF-4172-9B4F-3206F34E7945}" type="sibTrans" cxnId="{8D754141-A589-4CC9-9524-185799C1B0E3}">
      <dgm:prSet/>
      <dgm:spPr>
        <a:solidFill>
          <a:srgbClr val="0092D2">
            <a:alpha val="85000"/>
          </a:srgbClr>
        </a:solidFill>
        <a:ln>
          <a:noFill/>
        </a:ln>
        <a:effectLst/>
      </dgm:spPr>
      <dgm:t>
        <a:bodyPr/>
        <a:lstStyle/>
        <a:p>
          <a:endParaRPr lang="en-GB"/>
        </a:p>
      </dgm:t>
    </dgm:pt>
    <dgm:pt modelId="{142131CF-B7AC-4AAF-8200-0B4F6A204D9C}">
      <dgm:prSet/>
      <dgm:spPr/>
      <dgm:t>
        <a:bodyPr/>
        <a:lstStyle/>
        <a:p>
          <a:endParaRPr lang="en-GB" dirty="0"/>
        </a:p>
      </dgm:t>
    </dgm:pt>
    <dgm:pt modelId="{10193C45-90D1-4F0A-BB75-2C74480E4478}" type="parTrans" cxnId="{DE043BC9-C273-46F4-8EA2-087BC2F4E463}">
      <dgm:prSet/>
      <dgm:spPr/>
      <dgm:t>
        <a:bodyPr/>
        <a:lstStyle/>
        <a:p>
          <a:endParaRPr lang="en-GB"/>
        </a:p>
      </dgm:t>
    </dgm:pt>
    <dgm:pt modelId="{31FE0090-F053-432F-AEED-EC063FCA8283}" type="sibTrans" cxnId="{DE043BC9-C273-46F4-8EA2-087BC2F4E463}">
      <dgm:prSet/>
      <dgm:spPr/>
      <dgm:t>
        <a:bodyPr/>
        <a:lstStyle/>
        <a:p>
          <a:endParaRPr lang="en-GB"/>
        </a:p>
      </dgm:t>
    </dgm:pt>
    <dgm:pt modelId="{11CB0914-2003-47B3-ADC4-D7E04D110DF5}">
      <dgm:prSet/>
      <dgm:spPr/>
      <dgm:t>
        <a:bodyPr/>
        <a:lstStyle/>
        <a:p>
          <a:endParaRPr lang="en-GB"/>
        </a:p>
      </dgm:t>
    </dgm:pt>
    <dgm:pt modelId="{536287F6-6618-4804-943C-A27C3A793DA0}" type="parTrans" cxnId="{406C1D06-71DD-4601-B1CE-A9297FA875DC}">
      <dgm:prSet/>
      <dgm:spPr/>
      <dgm:t>
        <a:bodyPr/>
        <a:lstStyle/>
        <a:p>
          <a:endParaRPr lang="en-GB"/>
        </a:p>
      </dgm:t>
    </dgm:pt>
    <dgm:pt modelId="{08C34777-8016-4997-8CFD-489C983D9194}" type="sibTrans" cxnId="{406C1D06-71DD-4601-B1CE-A9297FA875DC}">
      <dgm:prSet/>
      <dgm:spPr/>
      <dgm:t>
        <a:bodyPr/>
        <a:lstStyle/>
        <a:p>
          <a:endParaRPr lang="en-GB"/>
        </a:p>
      </dgm:t>
    </dgm:pt>
    <dgm:pt modelId="{925A45B1-10B1-4788-B94F-6481BAC90143}">
      <dgm:prSet/>
      <dgm:spPr/>
      <dgm:t>
        <a:bodyPr/>
        <a:lstStyle/>
        <a:p>
          <a:endParaRPr lang="en-GB"/>
        </a:p>
      </dgm:t>
    </dgm:pt>
    <dgm:pt modelId="{EA0A953A-64FA-49B6-8161-AC2E2E4FD697}" type="parTrans" cxnId="{8B6C5384-B3A3-4BCF-ACE9-C61C3B5EAC5A}">
      <dgm:prSet/>
      <dgm:spPr/>
      <dgm:t>
        <a:bodyPr/>
        <a:lstStyle/>
        <a:p>
          <a:endParaRPr lang="en-GB"/>
        </a:p>
      </dgm:t>
    </dgm:pt>
    <dgm:pt modelId="{372C4534-97A8-4458-8F53-2E6FA6068FE1}" type="sibTrans" cxnId="{8B6C5384-B3A3-4BCF-ACE9-C61C3B5EAC5A}">
      <dgm:prSet/>
      <dgm:spPr/>
      <dgm:t>
        <a:bodyPr/>
        <a:lstStyle/>
        <a:p>
          <a:endParaRPr lang="en-GB"/>
        </a:p>
      </dgm:t>
    </dgm:pt>
    <dgm:pt modelId="{C042A263-1100-4D16-8647-5AB68A414C5C}">
      <dgm:prSet/>
      <dgm:spPr/>
      <dgm:t>
        <a:bodyPr/>
        <a:lstStyle/>
        <a:p>
          <a:endParaRPr lang="en-GB" dirty="0"/>
        </a:p>
      </dgm:t>
    </dgm:pt>
    <dgm:pt modelId="{260A22BF-C8F8-4426-9471-A887DF9D7539}" type="parTrans" cxnId="{7DD010C1-3059-4B17-A5E4-A043AA1EDC02}">
      <dgm:prSet/>
      <dgm:spPr/>
      <dgm:t>
        <a:bodyPr/>
        <a:lstStyle/>
        <a:p>
          <a:endParaRPr lang="en-GB"/>
        </a:p>
      </dgm:t>
    </dgm:pt>
    <dgm:pt modelId="{207FD596-452C-484A-9869-D5756BF4DE71}" type="sibTrans" cxnId="{7DD010C1-3059-4B17-A5E4-A043AA1EDC02}">
      <dgm:prSet/>
      <dgm:spPr/>
      <dgm:t>
        <a:bodyPr/>
        <a:lstStyle/>
        <a:p>
          <a:endParaRPr lang="en-GB"/>
        </a:p>
      </dgm:t>
    </dgm:pt>
    <dgm:pt modelId="{FF591AB6-1BC3-471F-90DB-976F130FDA94}">
      <dgm:prSet phldrT="[Text]" custT="1"/>
      <dgm:spPr>
        <a:solidFill>
          <a:srgbClr val="D8D8D8"/>
        </a:solidFill>
        <a:ln w="12700" cap="flat" cmpd="sng" algn="ctr">
          <a:solidFill>
            <a:schemeClr val="accent1"/>
          </a:solidFill>
          <a:prstDash val="solid"/>
        </a:ln>
        <a:effectLst/>
      </dgm:spPr>
      <dgm:t>
        <a:bodyPr spcFirstLastPara="0" vert="horz" wrap="square" lIns="12700" tIns="12700" rIns="12700" bIns="12700" numCol="1" spcCol="1270" anchor="ctr" anchorCtr="0"/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chemeClr val="tx1"/>
              </a:solidFill>
            </a:rPr>
            <a:t>Verifiable software conformance (test frame-work)</a:t>
          </a:r>
          <a:endParaRPr lang="en-GB" sz="1000" kern="1200" dirty="0">
            <a:solidFill>
              <a:schemeClr val="tx1"/>
            </a:solidFill>
            <a:latin typeface="Calibri"/>
            <a:ea typeface="+mn-ea"/>
            <a:cs typeface="+mn-cs"/>
            <a:sym typeface="Wingdings" panose="05000000000000000000" pitchFamily="2" charset="2"/>
          </a:endParaRPr>
        </a:p>
      </dgm:t>
    </dgm:pt>
    <dgm:pt modelId="{3803C5A6-CA17-4A43-98DA-A324721EA0E0}" type="parTrans" cxnId="{CF2AF388-1EF3-4670-9731-96635003EBA4}">
      <dgm:prSet/>
      <dgm:spPr/>
      <dgm:t>
        <a:bodyPr/>
        <a:lstStyle/>
        <a:p>
          <a:endParaRPr lang="en-GB"/>
        </a:p>
      </dgm:t>
    </dgm:pt>
    <dgm:pt modelId="{4246557B-6084-4AC4-8C32-072EE5A47E4D}" type="sibTrans" cxnId="{CF2AF388-1EF3-4670-9731-96635003EBA4}">
      <dgm:prSet/>
      <dgm:spPr>
        <a:solidFill>
          <a:srgbClr val="0092D2">
            <a:alpha val="85000"/>
          </a:srgbClr>
        </a:solidFill>
        <a:ln>
          <a:noFill/>
        </a:ln>
        <a:effectLst/>
      </dgm:spPr>
      <dgm:t>
        <a:bodyPr/>
        <a:lstStyle/>
        <a:p>
          <a:endParaRPr lang="en-GB"/>
        </a:p>
      </dgm:t>
    </dgm:pt>
    <dgm:pt modelId="{AD7C415B-5257-4BEE-97CD-851F8A68ADF1}" type="pres">
      <dgm:prSet presAssocID="{6DF9EA4E-5FBC-4645-BE80-060B08D93E94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D64EA795-28DD-406F-B9E5-58A51A84B47E}" type="pres">
      <dgm:prSet presAssocID="{687A981D-21CB-4428-9BFC-D211A2F14496}" presName="gear1" presStyleLbl="node1" presStyleIdx="0" presStyleCnt="3">
        <dgm:presLayoutVars>
          <dgm:chMax val="1"/>
          <dgm:bulletEnabled val="1"/>
        </dgm:presLayoutVars>
      </dgm:prSet>
      <dgm:spPr/>
    </dgm:pt>
    <dgm:pt modelId="{8CAD2D48-8375-456B-8FDB-9B7AA5E9758C}" type="pres">
      <dgm:prSet presAssocID="{687A981D-21CB-4428-9BFC-D211A2F14496}" presName="gear1srcNode" presStyleLbl="node1" presStyleIdx="0" presStyleCnt="3"/>
      <dgm:spPr/>
    </dgm:pt>
    <dgm:pt modelId="{539BC399-FCE1-4725-A4B1-8DC92EF00931}" type="pres">
      <dgm:prSet presAssocID="{687A981D-21CB-4428-9BFC-D211A2F14496}" presName="gear1dstNode" presStyleLbl="node1" presStyleIdx="0" presStyleCnt="3"/>
      <dgm:spPr/>
    </dgm:pt>
    <dgm:pt modelId="{518FCE5A-52CC-4114-9D15-94CA97B05A30}" type="pres">
      <dgm:prSet presAssocID="{CE40241C-583E-4495-B11D-93F825F2BB7D}" presName="gear2" presStyleLbl="node1" presStyleIdx="1" presStyleCnt="3">
        <dgm:presLayoutVars>
          <dgm:chMax val="1"/>
          <dgm:bulletEnabled val="1"/>
        </dgm:presLayoutVars>
      </dgm:prSet>
      <dgm:spPr>
        <a:xfrm>
          <a:off x="786166" y="976363"/>
          <a:ext cx="1220454" cy="1220454"/>
        </a:xfrm>
        <a:prstGeom prst="gear6">
          <a:avLst/>
        </a:prstGeom>
      </dgm:spPr>
    </dgm:pt>
    <dgm:pt modelId="{0B91BC60-B11A-491A-AE2B-411A08CB4920}" type="pres">
      <dgm:prSet presAssocID="{CE40241C-583E-4495-B11D-93F825F2BB7D}" presName="gear2srcNode" presStyleLbl="node1" presStyleIdx="1" presStyleCnt="3"/>
      <dgm:spPr/>
    </dgm:pt>
    <dgm:pt modelId="{876B31D1-18E6-494D-90A4-A216BE093098}" type="pres">
      <dgm:prSet presAssocID="{CE40241C-583E-4495-B11D-93F825F2BB7D}" presName="gear2dstNode" presStyleLbl="node1" presStyleIdx="1" presStyleCnt="3"/>
      <dgm:spPr/>
    </dgm:pt>
    <dgm:pt modelId="{3A67FEDC-EF38-4689-B1A9-322871A4AEA0}" type="pres">
      <dgm:prSet presAssocID="{FF591AB6-1BC3-471F-90DB-976F130FDA94}" presName="gear3" presStyleLbl="node1" presStyleIdx="2" presStyleCnt="3"/>
      <dgm:spPr>
        <a:xfrm rot="20700000">
          <a:off x="1469745" y="134374"/>
          <a:ext cx="1195796" cy="1195796"/>
        </a:xfrm>
        <a:prstGeom prst="gear6">
          <a:avLst/>
        </a:prstGeom>
      </dgm:spPr>
    </dgm:pt>
    <dgm:pt modelId="{CDDF21E8-CBA5-49AF-9138-4484B4177A7C}" type="pres">
      <dgm:prSet presAssocID="{FF591AB6-1BC3-471F-90DB-976F130FDA94}" presName="gear3tx" presStyleLbl="node1" presStyleIdx="2" presStyleCnt="3">
        <dgm:presLayoutVars>
          <dgm:chMax val="1"/>
          <dgm:bulletEnabled val="1"/>
        </dgm:presLayoutVars>
      </dgm:prSet>
      <dgm:spPr/>
    </dgm:pt>
    <dgm:pt modelId="{1DB5CACB-301C-4201-B72B-121741F8D752}" type="pres">
      <dgm:prSet presAssocID="{FF591AB6-1BC3-471F-90DB-976F130FDA94}" presName="gear3srcNode" presStyleLbl="node1" presStyleIdx="2" presStyleCnt="3"/>
      <dgm:spPr/>
    </dgm:pt>
    <dgm:pt modelId="{F23266A7-E4E2-44C0-B8C0-F1AF4AE333B3}" type="pres">
      <dgm:prSet presAssocID="{FF591AB6-1BC3-471F-90DB-976F130FDA94}" presName="gear3dstNode" presStyleLbl="node1" presStyleIdx="2" presStyleCnt="3"/>
      <dgm:spPr/>
    </dgm:pt>
    <dgm:pt modelId="{3E19053F-BAC6-4D46-A39C-19FA9AAFE77D}" type="pres">
      <dgm:prSet presAssocID="{E0EFC91C-D6F3-4D78-B1A4-D50248459D69}" presName="connector1" presStyleLbl="sibTrans2D1" presStyleIdx="0" presStyleCnt="3"/>
      <dgm:spPr/>
    </dgm:pt>
    <dgm:pt modelId="{94E30E08-9F50-40F2-9BAA-F3162747CE44}" type="pres">
      <dgm:prSet presAssocID="{AA051C5F-8DDF-4172-9B4F-3206F34E7945}" presName="connector2" presStyleLbl="sibTrans2D1" presStyleIdx="1" presStyleCnt="3"/>
      <dgm:spPr>
        <a:xfrm>
          <a:off x="570026" y="711229"/>
          <a:ext cx="1560656" cy="1560656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</dgm:spPr>
    </dgm:pt>
    <dgm:pt modelId="{74005D3F-9221-42F5-A157-F2D8605EA847}" type="pres">
      <dgm:prSet presAssocID="{4246557B-6084-4AC4-8C32-072EE5A47E4D}" presName="connector3" presStyleLbl="sibTrans2D1" presStyleIdx="2" presStyleCnt="3"/>
      <dgm:spPr>
        <a:xfrm>
          <a:off x="1193145" y="-122643"/>
          <a:ext cx="1682702" cy="1682702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</dgm:spPr>
    </dgm:pt>
  </dgm:ptLst>
  <dgm:cxnLst>
    <dgm:cxn modelId="{406C1D06-71DD-4601-B1CE-A9297FA875DC}" srcId="{6DF9EA4E-5FBC-4645-BE80-060B08D93E94}" destId="{11CB0914-2003-47B3-ADC4-D7E04D110DF5}" srcOrd="4" destOrd="0" parTransId="{536287F6-6618-4804-943C-A27C3A793DA0}" sibTransId="{08C34777-8016-4997-8CFD-489C983D9194}"/>
    <dgm:cxn modelId="{8E8D6B19-A40D-4B00-BEF5-51109CDE8459}" type="presOf" srcId="{FF591AB6-1BC3-471F-90DB-976F130FDA94}" destId="{CDDF21E8-CBA5-49AF-9138-4484B4177A7C}" srcOrd="1" destOrd="0" presId="urn:microsoft.com/office/officeart/2005/8/layout/gear1"/>
    <dgm:cxn modelId="{8D754141-A589-4CC9-9524-185799C1B0E3}" srcId="{6DF9EA4E-5FBC-4645-BE80-060B08D93E94}" destId="{CE40241C-583E-4495-B11D-93F825F2BB7D}" srcOrd="1" destOrd="0" parTransId="{FC9B355B-F45A-433D-B93A-67997980B6C3}" sibTransId="{AA051C5F-8DDF-4172-9B4F-3206F34E7945}"/>
    <dgm:cxn modelId="{2A32F362-52CB-40C8-A1AD-0C6720374401}" type="presOf" srcId="{687A981D-21CB-4428-9BFC-D211A2F14496}" destId="{8CAD2D48-8375-456B-8FDB-9B7AA5E9758C}" srcOrd="1" destOrd="0" presId="urn:microsoft.com/office/officeart/2005/8/layout/gear1"/>
    <dgm:cxn modelId="{24FD8F6A-B12C-440A-8EAD-A5A319E30263}" type="presOf" srcId="{687A981D-21CB-4428-9BFC-D211A2F14496}" destId="{539BC399-FCE1-4725-A4B1-8DC92EF00931}" srcOrd="2" destOrd="0" presId="urn:microsoft.com/office/officeart/2005/8/layout/gear1"/>
    <dgm:cxn modelId="{C4ACF74E-04BC-4B2C-A173-45E1ED39DCD0}" type="presOf" srcId="{FF591AB6-1BC3-471F-90DB-976F130FDA94}" destId="{3A67FEDC-EF38-4689-B1A9-322871A4AEA0}" srcOrd="0" destOrd="0" presId="urn:microsoft.com/office/officeart/2005/8/layout/gear1"/>
    <dgm:cxn modelId="{44422775-7FD3-4945-9FB5-1415CEBEC698}" type="presOf" srcId="{FF591AB6-1BC3-471F-90DB-976F130FDA94}" destId="{F23266A7-E4E2-44C0-B8C0-F1AF4AE333B3}" srcOrd="3" destOrd="0" presId="urn:microsoft.com/office/officeart/2005/8/layout/gear1"/>
    <dgm:cxn modelId="{F26AEF75-265D-4980-ABA0-19E6F17E7145}" type="presOf" srcId="{AA051C5F-8DDF-4172-9B4F-3206F34E7945}" destId="{94E30E08-9F50-40F2-9BAA-F3162747CE44}" srcOrd="0" destOrd="0" presId="urn:microsoft.com/office/officeart/2005/8/layout/gear1"/>
    <dgm:cxn modelId="{2C03CC83-7D42-4924-8013-DB82925180F6}" type="presOf" srcId="{FF591AB6-1BC3-471F-90DB-976F130FDA94}" destId="{1DB5CACB-301C-4201-B72B-121741F8D752}" srcOrd="2" destOrd="0" presId="urn:microsoft.com/office/officeart/2005/8/layout/gear1"/>
    <dgm:cxn modelId="{8B6C5384-B3A3-4BCF-ACE9-C61C3B5EAC5A}" srcId="{6DF9EA4E-5FBC-4645-BE80-060B08D93E94}" destId="{925A45B1-10B1-4788-B94F-6481BAC90143}" srcOrd="5" destOrd="0" parTransId="{EA0A953A-64FA-49B6-8161-AC2E2E4FD697}" sibTransId="{372C4534-97A8-4458-8F53-2E6FA6068FE1}"/>
    <dgm:cxn modelId="{CF2AF388-1EF3-4670-9731-96635003EBA4}" srcId="{6DF9EA4E-5FBC-4645-BE80-060B08D93E94}" destId="{FF591AB6-1BC3-471F-90DB-976F130FDA94}" srcOrd="2" destOrd="0" parTransId="{3803C5A6-CA17-4A43-98DA-A324721EA0E0}" sibTransId="{4246557B-6084-4AC4-8C32-072EE5A47E4D}"/>
    <dgm:cxn modelId="{F0CFF891-B7C7-47D6-8153-5184BED49652}" type="presOf" srcId="{CE40241C-583E-4495-B11D-93F825F2BB7D}" destId="{518FCE5A-52CC-4114-9D15-94CA97B05A30}" srcOrd="0" destOrd="0" presId="urn:microsoft.com/office/officeart/2005/8/layout/gear1"/>
    <dgm:cxn modelId="{7DD010C1-3059-4B17-A5E4-A043AA1EDC02}" srcId="{6DF9EA4E-5FBC-4645-BE80-060B08D93E94}" destId="{C042A263-1100-4D16-8647-5AB68A414C5C}" srcOrd="6" destOrd="0" parTransId="{260A22BF-C8F8-4426-9471-A887DF9D7539}" sibTransId="{207FD596-452C-484A-9869-D5756BF4DE71}"/>
    <dgm:cxn modelId="{C56179C5-BB39-4867-93C4-FBD32883EFDE}" type="presOf" srcId="{CE40241C-583E-4495-B11D-93F825F2BB7D}" destId="{876B31D1-18E6-494D-90A4-A216BE093098}" srcOrd="2" destOrd="0" presId="urn:microsoft.com/office/officeart/2005/8/layout/gear1"/>
    <dgm:cxn modelId="{DE043BC9-C273-46F4-8EA2-087BC2F4E463}" srcId="{6DF9EA4E-5FBC-4645-BE80-060B08D93E94}" destId="{142131CF-B7AC-4AAF-8200-0B4F6A204D9C}" srcOrd="3" destOrd="0" parTransId="{10193C45-90D1-4F0A-BB75-2C74480E4478}" sibTransId="{31FE0090-F053-432F-AEED-EC063FCA8283}"/>
    <dgm:cxn modelId="{4D863ACE-2477-4279-BE60-52DDECF7F3D1}" type="presOf" srcId="{6DF9EA4E-5FBC-4645-BE80-060B08D93E94}" destId="{AD7C415B-5257-4BEE-97CD-851F8A68ADF1}" srcOrd="0" destOrd="0" presId="urn:microsoft.com/office/officeart/2005/8/layout/gear1"/>
    <dgm:cxn modelId="{D2B5FDD1-EF1D-48F8-8AC1-7F603B6C9228}" srcId="{6DF9EA4E-5FBC-4645-BE80-060B08D93E94}" destId="{687A981D-21CB-4428-9BFC-D211A2F14496}" srcOrd="0" destOrd="0" parTransId="{7F316114-2989-4029-B3FC-0AA188EC42E2}" sibTransId="{E0EFC91C-D6F3-4D78-B1A4-D50248459D69}"/>
    <dgm:cxn modelId="{929D3CE4-621B-4F69-8E28-67A33DAEA1B3}" type="presOf" srcId="{4246557B-6084-4AC4-8C32-072EE5A47E4D}" destId="{74005D3F-9221-42F5-A157-F2D8605EA847}" srcOrd="0" destOrd="0" presId="urn:microsoft.com/office/officeart/2005/8/layout/gear1"/>
    <dgm:cxn modelId="{603B04E9-DA57-432F-A737-25F73EC50582}" type="presOf" srcId="{687A981D-21CB-4428-9BFC-D211A2F14496}" destId="{D64EA795-28DD-406F-B9E5-58A51A84B47E}" srcOrd="0" destOrd="0" presId="urn:microsoft.com/office/officeart/2005/8/layout/gear1"/>
    <dgm:cxn modelId="{3FB9ABF2-B298-4CE5-8747-743F4E10F7DA}" type="presOf" srcId="{CE40241C-583E-4495-B11D-93F825F2BB7D}" destId="{0B91BC60-B11A-491A-AE2B-411A08CB4920}" srcOrd="1" destOrd="0" presId="urn:microsoft.com/office/officeart/2005/8/layout/gear1"/>
    <dgm:cxn modelId="{B27467F3-5B0A-4C89-9A0F-C5A03817E681}" type="presOf" srcId="{E0EFC91C-D6F3-4D78-B1A4-D50248459D69}" destId="{3E19053F-BAC6-4D46-A39C-19FA9AAFE77D}" srcOrd="0" destOrd="0" presId="urn:microsoft.com/office/officeart/2005/8/layout/gear1"/>
    <dgm:cxn modelId="{2BCE796C-E64E-48D1-991B-D6EDFC8C61DD}" type="presParOf" srcId="{AD7C415B-5257-4BEE-97CD-851F8A68ADF1}" destId="{D64EA795-28DD-406F-B9E5-58A51A84B47E}" srcOrd="0" destOrd="0" presId="urn:microsoft.com/office/officeart/2005/8/layout/gear1"/>
    <dgm:cxn modelId="{DFA51158-DD94-44C7-BE14-DB2E05EC6BF8}" type="presParOf" srcId="{AD7C415B-5257-4BEE-97CD-851F8A68ADF1}" destId="{8CAD2D48-8375-456B-8FDB-9B7AA5E9758C}" srcOrd="1" destOrd="0" presId="urn:microsoft.com/office/officeart/2005/8/layout/gear1"/>
    <dgm:cxn modelId="{D8A05520-5E03-4C1F-A3A1-F6DB4A8E7B6F}" type="presParOf" srcId="{AD7C415B-5257-4BEE-97CD-851F8A68ADF1}" destId="{539BC399-FCE1-4725-A4B1-8DC92EF00931}" srcOrd="2" destOrd="0" presId="urn:microsoft.com/office/officeart/2005/8/layout/gear1"/>
    <dgm:cxn modelId="{A3F2B0C1-2F8D-43E5-852C-9447D9421197}" type="presParOf" srcId="{AD7C415B-5257-4BEE-97CD-851F8A68ADF1}" destId="{518FCE5A-52CC-4114-9D15-94CA97B05A30}" srcOrd="3" destOrd="0" presId="urn:microsoft.com/office/officeart/2005/8/layout/gear1"/>
    <dgm:cxn modelId="{CA67722D-0F01-43C3-88C8-7FACE2135EBA}" type="presParOf" srcId="{AD7C415B-5257-4BEE-97CD-851F8A68ADF1}" destId="{0B91BC60-B11A-491A-AE2B-411A08CB4920}" srcOrd="4" destOrd="0" presId="urn:microsoft.com/office/officeart/2005/8/layout/gear1"/>
    <dgm:cxn modelId="{56E78B3E-8D07-4C57-9FB2-C5CEEE901134}" type="presParOf" srcId="{AD7C415B-5257-4BEE-97CD-851F8A68ADF1}" destId="{876B31D1-18E6-494D-90A4-A216BE093098}" srcOrd="5" destOrd="0" presId="urn:microsoft.com/office/officeart/2005/8/layout/gear1"/>
    <dgm:cxn modelId="{570D8405-54B7-4D08-B986-BF23C0698350}" type="presParOf" srcId="{AD7C415B-5257-4BEE-97CD-851F8A68ADF1}" destId="{3A67FEDC-EF38-4689-B1A9-322871A4AEA0}" srcOrd="6" destOrd="0" presId="urn:microsoft.com/office/officeart/2005/8/layout/gear1"/>
    <dgm:cxn modelId="{F9C6D970-32A8-4927-85D0-ADBCA8A9CB1E}" type="presParOf" srcId="{AD7C415B-5257-4BEE-97CD-851F8A68ADF1}" destId="{CDDF21E8-CBA5-49AF-9138-4484B4177A7C}" srcOrd="7" destOrd="0" presId="urn:microsoft.com/office/officeart/2005/8/layout/gear1"/>
    <dgm:cxn modelId="{4424E417-CA1A-4443-91EA-069A557AA42D}" type="presParOf" srcId="{AD7C415B-5257-4BEE-97CD-851F8A68ADF1}" destId="{1DB5CACB-301C-4201-B72B-121741F8D752}" srcOrd="8" destOrd="0" presId="urn:microsoft.com/office/officeart/2005/8/layout/gear1"/>
    <dgm:cxn modelId="{46BBF1BA-A6EB-4152-9F97-6624A2A1F971}" type="presParOf" srcId="{AD7C415B-5257-4BEE-97CD-851F8A68ADF1}" destId="{F23266A7-E4E2-44C0-B8C0-F1AF4AE333B3}" srcOrd="9" destOrd="0" presId="urn:microsoft.com/office/officeart/2005/8/layout/gear1"/>
    <dgm:cxn modelId="{9AA0A31C-399E-477D-B2BD-EAE105E02F9B}" type="presParOf" srcId="{AD7C415B-5257-4BEE-97CD-851F8A68ADF1}" destId="{3E19053F-BAC6-4D46-A39C-19FA9AAFE77D}" srcOrd="10" destOrd="0" presId="urn:microsoft.com/office/officeart/2005/8/layout/gear1"/>
    <dgm:cxn modelId="{E79172AD-6773-4802-A97E-8A22F75B3B48}" type="presParOf" srcId="{AD7C415B-5257-4BEE-97CD-851F8A68ADF1}" destId="{94E30E08-9F50-40F2-9BAA-F3162747CE44}" srcOrd="11" destOrd="0" presId="urn:microsoft.com/office/officeart/2005/8/layout/gear1"/>
    <dgm:cxn modelId="{2CF5C507-22CB-432B-987F-75437AD5FED8}" type="presParOf" srcId="{AD7C415B-5257-4BEE-97CD-851F8A68ADF1}" destId="{74005D3F-9221-42F5-A157-F2D8605EA847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4EA795-28DD-406F-B9E5-58A51A84B47E}">
      <dsp:nvSpPr>
        <dsp:cNvPr id="0" name=""/>
        <dsp:cNvSpPr/>
      </dsp:nvSpPr>
      <dsp:spPr>
        <a:xfrm>
          <a:off x="2246907" y="1490565"/>
          <a:ext cx="1821802" cy="1821802"/>
        </a:xfrm>
        <a:prstGeom prst="gear9">
          <a:avLst/>
        </a:prstGeom>
        <a:solidFill>
          <a:srgbClr val="D3F1FC"/>
        </a:solidFill>
        <a:ln w="127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chemeClr val="tx1"/>
              </a:solidFill>
            </a:rPr>
            <a:t>Programming language and implementation technology neutral</a:t>
          </a:r>
          <a:endParaRPr lang="de-DE" sz="1000" kern="1200" dirty="0">
            <a:solidFill>
              <a:schemeClr val="tx1"/>
            </a:solidFill>
          </a:endParaRPr>
        </a:p>
      </dsp:txBody>
      <dsp:txXfrm>
        <a:off x="2613170" y="1917313"/>
        <a:ext cx="1089276" cy="936444"/>
      </dsp:txXfrm>
    </dsp:sp>
    <dsp:sp modelId="{518FCE5A-52CC-4114-9D15-94CA97B05A30}">
      <dsp:nvSpPr>
        <dsp:cNvPr id="0" name=""/>
        <dsp:cNvSpPr/>
      </dsp:nvSpPr>
      <dsp:spPr>
        <a:xfrm>
          <a:off x="1186949" y="1059957"/>
          <a:ext cx="1324947" cy="1324947"/>
        </a:xfrm>
        <a:prstGeom prst="gear6">
          <a:avLst/>
        </a:prstGeom>
        <a:solidFill>
          <a:srgbClr val="D3F1FC"/>
        </a:solidFill>
        <a:ln w="12700" cap="flat" cmpd="sng" algn="ctr">
          <a:solidFill>
            <a:srgbClr val="0BA2E3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chemeClr val="tx1"/>
              </a:solidFill>
            </a:rPr>
            <a:t>Forward &amp; backward </a:t>
          </a:r>
          <a:r>
            <a:rPr lang="en-US" sz="1000" kern="1200" dirty="0" err="1">
              <a:solidFill>
                <a:schemeClr val="tx1"/>
              </a:solidFill>
            </a:rPr>
            <a:t>compati-bility</a:t>
          </a:r>
          <a:r>
            <a:rPr lang="en-US" sz="1000" kern="1200" dirty="0">
              <a:solidFill>
                <a:schemeClr val="tx1"/>
              </a:solidFill>
            </a:rPr>
            <a:t> </a:t>
          </a:r>
          <a:endParaRPr lang="en-GB" sz="1000" kern="1200" dirty="0">
            <a:solidFill>
              <a:schemeClr val="tx1"/>
            </a:solidFill>
            <a:sym typeface="Wingdings" panose="05000000000000000000" pitchFamily="2" charset="2"/>
          </a:endParaRPr>
        </a:p>
      </dsp:txBody>
      <dsp:txXfrm>
        <a:off x="1520508" y="1395532"/>
        <a:ext cx="657829" cy="653797"/>
      </dsp:txXfrm>
    </dsp:sp>
    <dsp:sp modelId="{3A67FEDC-EF38-4689-B1A9-322871A4AEA0}">
      <dsp:nvSpPr>
        <dsp:cNvPr id="0" name=""/>
        <dsp:cNvSpPr/>
      </dsp:nvSpPr>
      <dsp:spPr>
        <a:xfrm rot="20700000">
          <a:off x="1929055" y="145879"/>
          <a:ext cx="1298177" cy="1298177"/>
        </a:xfrm>
        <a:prstGeom prst="gear6">
          <a:avLst/>
        </a:prstGeom>
        <a:solidFill>
          <a:srgbClr val="D8D8D8"/>
        </a:solidFill>
        <a:ln w="127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chemeClr val="tx1"/>
              </a:solidFill>
            </a:rPr>
            <a:t>Verifiable software conformance (test frame-work)</a:t>
          </a:r>
          <a:endParaRPr lang="en-GB" sz="1000" kern="1200" dirty="0">
            <a:solidFill>
              <a:schemeClr val="tx1"/>
            </a:solidFill>
            <a:latin typeface="Calibri"/>
            <a:ea typeface="+mn-ea"/>
            <a:cs typeface="+mn-cs"/>
            <a:sym typeface="Wingdings" panose="05000000000000000000" pitchFamily="2" charset="2"/>
          </a:endParaRPr>
        </a:p>
      </dsp:txBody>
      <dsp:txXfrm rot="-20700000">
        <a:off x="2213783" y="430607"/>
        <a:ext cx="728720" cy="728720"/>
      </dsp:txXfrm>
    </dsp:sp>
    <dsp:sp modelId="{3E19053F-BAC6-4D46-A39C-19FA9AAFE77D}">
      <dsp:nvSpPr>
        <dsp:cNvPr id="0" name=""/>
        <dsp:cNvSpPr/>
      </dsp:nvSpPr>
      <dsp:spPr>
        <a:xfrm>
          <a:off x="2097383" y="1220986"/>
          <a:ext cx="2331907" cy="2331907"/>
        </a:xfrm>
        <a:prstGeom prst="circularArrow">
          <a:avLst>
            <a:gd name="adj1" fmla="val 4688"/>
            <a:gd name="adj2" fmla="val 299029"/>
            <a:gd name="adj3" fmla="val 2490750"/>
            <a:gd name="adj4" fmla="val 15917155"/>
            <a:gd name="adj5" fmla="val 5469"/>
          </a:avLst>
        </a:prstGeom>
        <a:solidFill>
          <a:srgbClr val="0092D2">
            <a:alpha val="85000"/>
          </a:srgb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E30E08-9F50-40F2-9BAA-F3162747CE44}">
      <dsp:nvSpPr>
        <dsp:cNvPr id="0" name=""/>
        <dsp:cNvSpPr/>
      </dsp:nvSpPr>
      <dsp:spPr>
        <a:xfrm>
          <a:off x="952304" y="770581"/>
          <a:ext cx="1694276" cy="1694276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rgbClr val="0092D2">
            <a:alpha val="85000"/>
          </a:srgb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005D3F-9221-42F5-A157-F2D8605EA847}">
      <dsp:nvSpPr>
        <dsp:cNvPr id="0" name=""/>
        <dsp:cNvSpPr/>
      </dsp:nvSpPr>
      <dsp:spPr>
        <a:xfrm>
          <a:off x="1628773" y="-134685"/>
          <a:ext cx="1826770" cy="1826770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rgbClr val="0092D2">
            <a:alpha val="85000"/>
          </a:srgb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C82D67-E1B7-C047-BE23-E16A40BF4B75}" type="datetime1">
              <a:rPr lang="de-DE" smtClean="0"/>
              <a:t>13.02.2023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1212B1-F401-4549-9010-02CF5DE1E20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4218341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89FC7-67E3-EB45-B447-CA18EFD33F6C}" type="datetime1">
              <a:rPr lang="de-DE" smtClean="0"/>
              <a:t>13.02.2023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D99300-C3F4-D945-803E-8391A8FBF9D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8985533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https://github.com/International-Data-Spaces-Association/ids-specification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D99300-C3F4-D945-803E-8391A8FBF9DA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896027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D99300-C3F4-D945-803E-8391A8FBF9DA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449532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.xml"/><Relationship Id="rId4" Type="http://schemas.openxmlformats.org/officeDocument/2006/relationships/image" Target="../media/image8.emf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liennummernplatzhalter 5"/>
          <p:cNvSpPr txBox="1">
            <a:spLocks/>
          </p:cNvSpPr>
          <p:nvPr userDrawn="1"/>
        </p:nvSpPr>
        <p:spPr>
          <a:xfrm>
            <a:off x="7958777" y="4740377"/>
            <a:ext cx="861694" cy="16973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de-DE"/>
            </a:defPPr>
            <a:lvl1pPr marL="0" algn="r" defTabSz="457200" rtl="0" eaLnBrk="1" latinLnBrk="0" hangingPunct="1">
              <a:lnSpc>
                <a:spcPct val="60000"/>
              </a:lnSpc>
              <a:defRPr sz="800" kern="1200">
                <a:solidFill>
                  <a:srgbClr val="0092D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>
                <a:solidFill>
                  <a:schemeClr val="tx1"/>
                </a:solidFill>
              </a:rPr>
              <a:t>//</a:t>
            </a:r>
            <a:r>
              <a:rPr lang="de-DE" dirty="0"/>
              <a:t> </a:t>
            </a:r>
            <a:fld id="{8E821C83-84D4-BF47-9BEB-DE7BBACF0AD8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Rechteck 7"/>
          <p:cNvSpPr/>
          <p:nvPr userDrawn="1"/>
        </p:nvSpPr>
        <p:spPr>
          <a:xfrm>
            <a:off x="0" y="1709365"/>
            <a:ext cx="9144000" cy="3434135"/>
          </a:xfrm>
          <a:prstGeom prst="rect">
            <a:avLst/>
          </a:prstGeom>
          <a:solidFill>
            <a:schemeClr val="tx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0BA2E3"/>
              </a:solidFill>
            </a:endParaRPr>
          </a:p>
        </p:txBody>
      </p:sp>
      <p:sp>
        <p:nvSpPr>
          <p:cNvPr id="12" name="Titel 11"/>
          <p:cNvSpPr>
            <a:spLocks noGrp="1"/>
          </p:cNvSpPr>
          <p:nvPr>
            <p:ph type="title" hasCustomPrompt="1"/>
          </p:nvPr>
        </p:nvSpPr>
        <p:spPr>
          <a:xfrm>
            <a:off x="246705" y="2051050"/>
            <a:ext cx="5679348" cy="961202"/>
          </a:xfrm>
          <a:prstGeom prst="rect">
            <a:avLst/>
          </a:prstGeom>
        </p:spPr>
        <p:txBody>
          <a:bodyPr bIns="0" anchor="b">
            <a:noAutofit/>
          </a:bodyPr>
          <a:lstStyle>
            <a:lvl1pPr algn="r">
              <a:lnSpc>
                <a:spcPct val="80000"/>
              </a:lnSpc>
              <a:spcAft>
                <a:spcPts val="0"/>
              </a:spcAft>
              <a:defRPr sz="3600" b="1" cap="all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 DER PPP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3" hasCustomPrompt="1"/>
          </p:nvPr>
        </p:nvSpPr>
        <p:spPr>
          <a:xfrm>
            <a:off x="3384550" y="3987800"/>
            <a:ext cx="2546350" cy="3683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lnSpc>
                <a:spcPct val="80000"/>
              </a:lnSpc>
              <a:buNone/>
              <a:defRPr sz="1000" cap="all" baseline="0"/>
            </a:lvl1pPr>
            <a:lvl2pPr>
              <a:defRPr sz="1050"/>
            </a:lvl2pPr>
            <a:lvl3pPr>
              <a:defRPr sz="105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de-DE" dirty="0"/>
              <a:t>KURZBESCHREIBUNG</a:t>
            </a:r>
          </a:p>
          <a:p>
            <a:pPr lvl="0"/>
            <a:r>
              <a:rPr lang="de-DE" dirty="0"/>
              <a:t>ÜBER MEHRERE ZEILEN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251479" y="3012253"/>
            <a:ext cx="5679348" cy="10263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lnSpc>
                <a:spcPct val="80000"/>
              </a:lnSpc>
              <a:buNone/>
              <a:defRPr sz="3600" cap="all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Titelzusatz</a:t>
            </a:r>
          </a:p>
        </p:txBody>
      </p:sp>
      <p:sp>
        <p:nvSpPr>
          <p:cNvPr id="9" name="Rechteck 8"/>
          <p:cNvSpPr/>
          <p:nvPr userDrawn="1"/>
        </p:nvSpPr>
        <p:spPr>
          <a:xfrm>
            <a:off x="7321550" y="0"/>
            <a:ext cx="1524000" cy="8509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prstClr val="white"/>
              </a:solidFill>
            </a:endParaRPr>
          </a:p>
        </p:txBody>
      </p:sp>
      <p:pic>
        <p:nvPicPr>
          <p:cNvPr id="10" name="Grafik 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99403" y="92538"/>
            <a:ext cx="1632727" cy="593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4846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Kapiteltitel Bild ganze Se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feld 18"/>
          <p:cNvSpPr txBox="1"/>
          <p:nvPr userDrawn="1"/>
        </p:nvSpPr>
        <p:spPr>
          <a:xfrm>
            <a:off x="0" y="-1281331"/>
            <a:ext cx="9144000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de-DE" b="1" dirty="0">
                <a:latin typeface="Georgia"/>
                <a:cs typeface="Georgia"/>
              </a:rPr>
              <a:t>Formatfüllendes</a:t>
            </a:r>
            <a:r>
              <a:rPr lang="de-DE" b="1" baseline="0" dirty="0">
                <a:latin typeface="Georgia"/>
                <a:cs typeface="Georgia"/>
              </a:rPr>
              <a:t> Bild</a:t>
            </a:r>
            <a:r>
              <a:rPr lang="de-DE" b="1" dirty="0">
                <a:latin typeface="Georgia"/>
                <a:cs typeface="Georgia"/>
              </a:rPr>
              <a:t> als Folien-Hintergrund einfügen:</a:t>
            </a:r>
          </a:p>
          <a:p>
            <a:pPr lvl="0" algn="ctr"/>
            <a:endParaRPr lang="de-DE" sz="800" b="1" i="0" dirty="0">
              <a:latin typeface="Georgia"/>
              <a:cs typeface="Georgia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800" i="0" baseline="0" dirty="0">
                <a:latin typeface="Georgia"/>
                <a:cs typeface="Georgia"/>
              </a:rPr>
              <a:t>Rechtsklick auf Folie &gt; Hintergrund formatieren &gt; Bild o. Struktur &gt; Bild auswählen</a:t>
            </a:r>
            <a:endParaRPr lang="de-DE" sz="1800" i="0" dirty="0">
              <a:latin typeface="Georgia"/>
              <a:cs typeface="Georgia"/>
            </a:endParaRPr>
          </a:p>
          <a:p>
            <a:pPr lvl="0" algn="ctr"/>
            <a:r>
              <a:rPr lang="de-DE" i="1" dirty="0">
                <a:latin typeface="Georgia"/>
                <a:cs typeface="Georgia"/>
              </a:rPr>
              <a:t>Die</a:t>
            </a:r>
            <a:r>
              <a:rPr lang="de-DE" i="1" baseline="0" dirty="0">
                <a:latin typeface="Georgia"/>
                <a:cs typeface="Georgia"/>
              </a:rPr>
              <a:t> Bilder müsse ein </a:t>
            </a:r>
            <a:r>
              <a:rPr lang="de-DE" i="1" dirty="0">
                <a:latin typeface="Georgia"/>
                <a:cs typeface="Georgia"/>
              </a:rPr>
              <a:t>Seitenverhältnis von</a:t>
            </a:r>
            <a:r>
              <a:rPr lang="de-DE" i="1" baseline="0" dirty="0">
                <a:latin typeface="Georgia"/>
                <a:cs typeface="Georgia"/>
              </a:rPr>
              <a:t> 16:9 haben!</a:t>
            </a:r>
          </a:p>
        </p:txBody>
      </p:sp>
      <p:sp>
        <p:nvSpPr>
          <p:cNvPr id="11" name="Textplatzhalter 4"/>
          <p:cNvSpPr>
            <a:spLocks noGrp="1"/>
          </p:cNvSpPr>
          <p:nvPr>
            <p:ph type="body" sz="quarter" idx="17" hasCustomPrompt="1"/>
          </p:nvPr>
        </p:nvSpPr>
        <p:spPr>
          <a:xfrm>
            <a:off x="304800" y="3933147"/>
            <a:ext cx="7016750" cy="596899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>
              <a:lnSpc>
                <a:spcPct val="60000"/>
              </a:lnSpc>
              <a:buNone/>
              <a:defRPr lang="de-DE" sz="1800" kern="1200" cap="all" dirty="0">
                <a:solidFill>
                  <a:srgbClr val="0092D2"/>
                </a:solidFill>
                <a:latin typeface="Verdana"/>
                <a:ea typeface="+mn-ea"/>
                <a:cs typeface="Verdana"/>
              </a:defRPr>
            </a:lvl1pPr>
          </a:lstStyle>
          <a:p>
            <a:pPr lvl="0"/>
            <a:r>
              <a:rPr lang="de-DE" dirty="0" err="1"/>
              <a:t>Subthema</a:t>
            </a:r>
            <a:endParaRPr lang="de-DE" dirty="0"/>
          </a:p>
        </p:txBody>
      </p:sp>
      <p:sp>
        <p:nvSpPr>
          <p:cNvPr id="13" name="Titel 1"/>
          <p:cNvSpPr>
            <a:spLocks noGrp="1"/>
          </p:cNvSpPr>
          <p:nvPr>
            <p:ph type="title" hasCustomPrompt="1"/>
          </p:nvPr>
        </p:nvSpPr>
        <p:spPr>
          <a:xfrm>
            <a:off x="309206" y="3336246"/>
            <a:ext cx="7012344" cy="596901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lang="de-DE" sz="1800" b="1" kern="1200" cap="all" baseline="0" dirty="0">
                <a:solidFill>
                  <a:srgbClr val="0092D2"/>
                </a:solidFill>
                <a:latin typeface="Verdana"/>
                <a:ea typeface="+mj-ea"/>
                <a:cs typeface="Verdana"/>
              </a:defRPr>
            </a:lvl1pPr>
          </a:lstStyle>
          <a:p>
            <a:r>
              <a:rPr lang="de-DE" dirty="0" err="1"/>
              <a:t>ThemenHeadline</a:t>
            </a:r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02867326-4AE9-794E-8F64-CB236DB707C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09793" y="176093"/>
            <a:ext cx="1386229" cy="481532"/>
          </a:xfrm>
          <a:prstGeom prst="rect">
            <a:avLst/>
          </a:prstGeom>
        </p:spPr>
      </p:pic>
      <p:sp>
        <p:nvSpPr>
          <p:cNvPr id="8" name="Rechteck 7"/>
          <p:cNvSpPr/>
          <p:nvPr userDrawn="1"/>
        </p:nvSpPr>
        <p:spPr>
          <a:xfrm>
            <a:off x="7321550" y="0"/>
            <a:ext cx="1524000" cy="8509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prstClr val="white"/>
              </a:solidFill>
            </a:endParaRPr>
          </a:p>
        </p:txBody>
      </p:sp>
      <p:sp>
        <p:nvSpPr>
          <p:cNvPr id="15" name="Rechteck 14"/>
          <p:cNvSpPr/>
          <p:nvPr userDrawn="1"/>
        </p:nvSpPr>
        <p:spPr>
          <a:xfrm>
            <a:off x="7321550" y="0"/>
            <a:ext cx="1524000" cy="8509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prstClr val="white"/>
              </a:solidFill>
            </a:endParaRPr>
          </a:p>
        </p:txBody>
      </p:sp>
      <p:pic>
        <p:nvPicPr>
          <p:cNvPr id="16" name="Grafik 15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99403" y="92538"/>
            <a:ext cx="1632727" cy="593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8739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hemenheadline leere Se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" b="24343"/>
          <a:stretch/>
        </p:blipFill>
        <p:spPr>
          <a:xfrm>
            <a:off x="0" y="-20537"/>
            <a:ext cx="9144000" cy="5184576"/>
          </a:xfrm>
          <a:prstGeom prst="rect">
            <a:avLst/>
          </a:prstGeom>
        </p:spPr>
      </p:pic>
      <p:sp>
        <p:nvSpPr>
          <p:cNvPr id="7" name="Foliennummernplatzhalter 5"/>
          <p:cNvSpPr txBox="1">
            <a:spLocks/>
          </p:cNvSpPr>
          <p:nvPr userDrawn="1"/>
        </p:nvSpPr>
        <p:spPr>
          <a:xfrm>
            <a:off x="7763408" y="4738813"/>
            <a:ext cx="1057063" cy="16973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de-DE"/>
            </a:defPPr>
            <a:lvl1pPr marL="0" algn="r" defTabSz="457200" rtl="0" eaLnBrk="1" latinLnBrk="0" hangingPunct="1">
              <a:lnSpc>
                <a:spcPct val="60000"/>
              </a:lnSpc>
              <a:defRPr sz="800" kern="1200">
                <a:solidFill>
                  <a:srgbClr val="0092D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>
                <a:solidFill>
                  <a:prstClr val="black"/>
                </a:solidFill>
              </a:rPr>
              <a:t>//</a:t>
            </a:r>
            <a:r>
              <a:rPr lang="de-DE" dirty="0"/>
              <a:t> </a:t>
            </a:r>
            <a:fld id="{DA28A8A7-1DE1-8B42-B22F-FAE404325B08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Textplatzhalter 19"/>
          <p:cNvSpPr>
            <a:spLocks noGrp="1"/>
          </p:cNvSpPr>
          <p:nvPr>
            <p:ph type="body" sz="quarter" idx="15" hasCustomPrompt="1"/>
          </p:nvPr>
        </p:nvSpPr>
        <p:spPr>
          <a:xfrm>
            <a:off x="3157595" y="4710100"/>
            <a:ext cx="2298700" cy="33655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750"/>
            </a:lvl1pPr>
          </a:lstStyle>
          <a:p>
            <a:pPr lvl="0"/>
            <a:r>
              <a:rPr lang="de-DE" dirty="0"/>
              <a:t>Titel der PPP</a:t>
            </a:r>
          </a:p>
          <a:p>
            <a:pPr lvl="0"/>
            <a:r>
              <a:rPr lang="de-DE" dirty="0"/>
              <a:t>Kapiteltitel</a:t>
            </a:r>
          </a:p>
        </p:txBody>
      </p:sp>
      <p:sp>
        <p:nvSpPr>
          <p:cNvPr id="9" name="Textplatzhalter 21"/>
          <p:cNvSpPr>
            <a:spLocks noGrp="1"/>
          </p:cNvSpPr>
          <p:nvPr>
            <p:ph type="body" sz="quarter" idx="16" hasCustomPrompt="1"/>
          </p:nvPr>
        </p:nvSpPr>
        <p:spPr>
          <a:xfrm>
            <a:off x="5986532" y="4705338"/>
            <a:ext cx="1881187" cy="33655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750"/>
            </a:lvl1pPr>
            <a:lvl2pPr marL="457200" indent="0">
              <a:buNone/>
              <a:defRPr sz="750"/>
            </a:lvl2pPr>
            <a:lvl3pPr marL="914400" indent="0">
              <a:buNone/>
              <a:defRPr sz="750"/>
            </a:lvl3pPr>
            <a:lvl4pPr marL="1371600" indent="0">
              <a:buNone/>
              <a:defRPr sz="750"/>
            </a:lvl4pPr>
            <a:lvl5pPr marL="1828800" indent="0">
              <a:buNone/>
              <a:defRPr sz="750"/>
            </a:lvl5pPr>
          </a:lstStyle>
          <a:p>
            <a:pPr lvl="0"/>
            <a:r>
              <a:rPr lang="de-DE" dirty="0"/>
              <a:t>Name der Unterfolie</a:t>
            </a:r>
          </a:p>
        </p:txBody>
      </p:sp>
      <p:cxnSp>
        <p:nvCxnSpPr>
          <p:cNvPr id="20" name="Gerade Verbindung 19"/>
          <p:cNvCxnSpPr/>
          <p:nvPr userDrawn="1"/>
        </p:nvCxnSpPr>
        <p:spPr>
          <a:xfrm>
            <a:off x="400050" y="4654538"/>
            <a:ext cx="8337550" cy="0"/>
          </a:xfrm>
          <a:prstGeom prst="line">
            <a:avLst/>
          </a:prstGeom>
          <a:ln w="9525" cap="rnd" cmpd="sng">
            <a:solidFill>
              <a:schemeClr val="tx1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25"/>
          <p:cNvCxnSpPr/>
          <p:nvPr userDrawn="1"/>
        </p:nvCxnSpPr>
        <p:spPr>
          <a:xfrm>
            <a:off x="3179820" y="4670413"/>
            <a:ext cx="0" cy="176212"/>
          </a:xfrm>
          <a:prstGeom prst="line">
            <a:avLst/>
          </a:prstGeom>
          <a:ln w="9525" cap="rnd" cmpd="sng">
            <a:solidFill>
              <a:schemeClr val="tx1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Gerade Verbindung 37"/>
          <p:cNvCxnSpPr/>
          <p:nvPr userDrawn="1"/>
        </p:nvCxnSpPr>
        <p:spPr>
          <a:xfrm>
            <a:off x="6015038" y="4670413"/>
            <a:ext cx="0" cy="176212"/>
          </a:xfrm>
          <a:prstGeom prst="line">
            <a:avLst/>
          </a:prstGeom>
          <a:ln w="9525" cap="rnd" cmpd="sng">
            <a:solidFill>
              <a:schemeClr val="tx1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>
            <a:spLocks noGrp="1"/>
          </p:cNvSpPr>
          <p:nvPr>
            <p:ph type="title" hasCustomPrompt="1"/>
          </p:nvPr>
        </p:nvSpPr>
        <p:spPr>
          <a:xfrm>
            <a:off x="309206" y="520700"/>
            <a:ext cx="7012344" cy="596901"/>
          </a:xfrm>
          <a:prstGeom prst="rect">
            <a:avLst/>
          </a:prstGeom>
        </p:spPr>
        <p:txBody>
          <a:bodyPr anchor="b"/>
          <a:lstStyle>
            <a:lvl1pPr>
              <a:lnSpc>
                <a:spcPct val="90000"/>
              </a:lnSpc>
              <a:defRPr lang="de-DE" sz="1800" b="1" kern="1200" cap="all" baseline="0" dirty="0">
                <a:solidFill>
                  <a:srgbClr val="0092D2"/>
                </a:solidFill>
                <a:latin typeface="Verdana"/>
                <a:ea typeface="+mj-ea"/>
                <a:cs typeface="Verdana"/>
              </a:defRPr>
            </a:lvl1pPr>
          </a:lstStyle>
          <a:p>
            <a:r>
              <a:rPr lang="de-DE" dirty="0" err="1"/>
              <a:t>ThemenHeadline</a:t>
            </a:r>
            <a:endParaRPr lang="de-DE" dirty="0"/>
          </a:p>
        </p:txBody>
      </p:sp>
      <p:sp>
        <p:nvSpPr>
          <p:cNvPr id="13" name="Textplatzhalter 4"/>
          <p:cNvSpPr>
            <a:spLocks noGrp="1"/>
          </p:cNvSpPr>
          <p:nvPr>
            <p:ph type="body" sz="quarter" idx="17" hasCustomPrompt="1"/>
          </p:nvPr>
        </p:nvSpPr>
        <p:spPr>
          <a:xfrm>
            <a:off x="304800" y="1117600"/>
            <a:ext cx="7016750" cy="596899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60000"/>
              </a:lnSpc>
              <a:buNone/>
              <a:defRPr lang="de-DE" sz="1800" kern="1200" cap="all" dirty="0">
                <a:solidFill>
                  <a:srgbClr val="0092D2"/>
                </a:solidFill>
                <a:latin typeface="Verdana"/>
                <a:ea typeface="+mn-ea"/>
                <a:cs typeface="Verdana"/>
              </a:defRPr>
            </a:lvl1pPr>
          </a:lstStyle>
          <a:p>
            <a:pPr lvl="0"/>
            <a:r>
              <a:rPr lang="de-DE" dirty="0" err="1"/>
              <a:t>Subthema</a:t>
            </a:r>
            <a:endParaRPr lang="de-DE" dirty="0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02867326-4AE9-794E-8F64-CB236DB707C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409793" y="176093"/>
            <a:ext cx="1386229" cy="481532"/>
          </a:xfrm>
          <a:prstGeom prst="rect">
            <a:avLst/>
          </a:prstGeom>
        </p:spPr>
      </p:pic>
      <p:sp>
        <p:nvSpPr>
          <p:cNvPr id="12" name="Textfeld 11"/>
          <p:cNvSpPr txBox="1"/>
          <p:nvPr userDrawn="1"/>
        </p:nvSpPr>
        <p:spPr>
          <a:xfrm>
            <a:off x="304789" y="4710351"/>
            <a:ext cx="1890947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50" dirty="0">
                <a:solidFill>
                  <a:srgbClr val="0092D2"/>
                </a:solidFill>
                <a:latin typeface="Verdana"/>
                <a:cs typeface="Verdana"/>
              </a:rPr>
              <a:t>www.internationaldataspaces.org</a:t>
            </a:r>
          </a:p>
        </p:txBody>
      </p:sp>
      <p:sp>
        <p:nvSpPr>
          <p:cNvPr id="16" name="Rechteck 15"/>
          <p:cNvSpPr/>
          <p:nvPr userDrawn="1"/>
        </p:nvSpPr>
        <p:spPr>
          <a:xfrm>
            <a:off x="7321550" y="0"/>
            <a:ext cx="1524000" cy="8509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prstClr val="white"/>
              </a:solidFill>
            </a:endParaRPr>
          </a:p>
        </p:txBody>
      </p:sp>
      <p:pic>
        <p:nvPicPr>
          <p:cNvPr id="17" name="Grafik 16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99403" y="92538"/>
            <a:ext cx="1632727" cy="593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0005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8 Imag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Insert Picture Here.png"/>
          <p:cNvSpPr>
            <a:spLocks noGrp="1"/>
          </p:cNvSpPr>
          <p:nvPr>
            <p:ph type="pic" sz="quarter" idx="13"/>
          </p:nvPr>
        </p:nvSpPr>
        <p:spPr>
          <a:xfrm>
            <a:off x="476250" y="476250"/>
            <a:ext cx="2047875" cy="20955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717" name="Insert Picture Here.png"/>
          <p:cNvSpPr>
            <a:spLocks noGrp="1"/>
          </p:cNvSpPr>
          <p:nvPr>
            <p:ph type="pic" sz="quarter" idx="14"/>
          </p:nvPr>
        </p:nvSpPr>
        <p:spPr>
          <a:xfrm>
            <a:off x="2524125" y="476250"/>
            <a:ext cx="2047875" cy="20955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718" name="Insert Picture Here.png"/>
          <p:cNvSpPr>
            <a:spLocks noGrp="1"/>
          </p:cNvSpPr>
          <p:nvPr>
            <p:ph type="pic" sz="quarter" idx="15"/>
          </p:nvPr>
        </p:nvSpPr>
        <p:spPr>
          <a:xfrm>
            <a:off x="4572000" y="476250"/>
            <a:ext cx="2047875" cy="20955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719" name="Insert Picture Here.png"/>
          <p:cNvSpPr>
            <a:spLocks noGrp="1"/>
          </p:cNvSpPr>
          <p:nvPr>
            <p:ph type="pic" sz="quarter" idx="16"/>
          </p:nvPr>
        </p:nvSpPr>
        <p:spPr>
          <a:xfrm>
            <a:off x="6617570" y="476250"/>
            <a:ext cx="2047875" cy="20955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720" name="Insert Picture Here.png"/>
          <p:cNvSpPr>
            <a:spLocks noGrp="1"/>
          </p:cNvSpPr>
          <p:nvPr>
            <p:ph type="pic" sz="quarter" idx="17"/>
          </p:nvPr>
        </p:nvSpPr>
        <p:spPr>
          <a:xfrm>
            <a:off x="477403" y="2571750"/>
            <a:ext cx="2047875" cy="20955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721" name="Insert Picture Here.png"/>
          <p:cNvSpPr>
            <a:spLocks noGrp="1"/>
          </p:cNvSpPr>
          <p:nvPr>
            <p:ph type="pic" sz="quarter" idx="18"/>
          </p:nvPr>
        </p:nvSpPr>
        <p:spPr>
          <a:xfrm>
            <a:off x="2525278" y="2571750"/>
            <a:ext cx="2047875" cy="20955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722" name="Insert Picture Here.png"/>
          <p:cNvSpPr>
            <a:spLocks noGrp="1"/>
          </p:cNvSpPr>
          <p:nvPr>
            <p:ph type="pic" sz="quarter" idx="19"/>
          </p:nvPr>
        </p:nvSpPr>
        <p:spPr>
          <a:xfrm>
            <a:off x="4573153" y="2571750"/>
            <a:ext cx="2047875" cy="20955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723" name="Insert Picture Here.png"/>
          <p:cNvSpPr>
            <a:spLocks noGrp="1"/>
          </p:cNvSpPr>
          <p:nvPr>
            <p:ph type="pic" sz="quarter" idx="20"/>
          </p:nvPr>
        </p:nvSpPr>
        <p:spPr>
          <a:xfrm>
            <a:off x="6618723" y="2571750"/>
            <a:ext cx="2047875" cy="20955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72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262937" y="476250"/>
            <a:ext cx="404813" cy="21431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33784903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468060" y="4824933"/>
            <a:ext cx="280526" cy="92333"/>
          </a:xfr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b">
            <a:spAutoFit/>
          </a:bodyPr>
          <a:lstStyle>
            <a:lvl1pPr marL="0" indent="0">
              <a:buNone/>
              <a:defRPr lang="de-DE" sz="600" kern="1200" dirty="0" smtClean="0">
                <a:solidFill>
                  <a:schemeClr val="bg1">
                    <a:lumMod val="50000"/>
                  </a:schemeClr>
                </a:solidFill>
                <a:latin typeface="Frutiger LT Com 55 Roman" pitchFamily="34" charset="0"/>
              </a:defRPr>
            </a:lvl1pPr>
          </a:lstStyle>
          <a:p>
            <a:pPr lvl="0">
              <a:spcBef>
                <a:spcPts val="0"/>
              </a:spcBef>
              <a:spcAft>
                <a:spcPct val="0"/>
              </a:spcAft>
            </a:pPr>
            <a:r>
              <a:rPr lang="en-IN" noProof="0" dirty="0" err="1"/>
              <a:t>Quellen</a:t>
            </a:r>
            <a:endParaRPr lang="en-IN" noProof="0" dirty="0"/>
          </a:p>
        </p:txBody>
      </p:sp>
      <p:sp>
        <p:nvSpPr>
          <p:cNvPr id="5" name="Titel 8"/>
          <p:cNvSpPr>
            <a:spLocks noGrp="1"/>
          </p:cNvSpPr>
          <p:nvPr>
            <p:ph type="title"/>
          </p:nvPr>
        </p:nvSpPr>
        <p:spPr>
          <a:xfrm>
            <a:off x="467916" y="251100"/>
            <a:ext cx="8193901" cy="919155"/>
          </a:xfrm>
        </p:spPr>
        <p:txBody>
          <a:bodyPr wrap="square">
            <a:normAutofit/>
          </a:bodyPr>
          <a:lstStyle>
            <a:lvl1pPr>
              <a:defRPr b="1">
                <a:latin typeface="+mj-lt"/>
              </a:defRPr>
            </a:lvl1pPr>
          </a:lstStyle>
          <a:p>
            <a:r>
              <a:rPr lang="en-GB" noProof="0" dirty="0" err="1"/>
              <a:t>Titelmasterformat</a:t>
            </a:r>
            <a:r>
              <a:rPr lang="en-GB" noProof="0" dirty="0"/>
              <a:t> </a:t>
            </a:r>
            <a:r>
              <a:rPr lang="en-GB" noProof="0" dirty="0" err="1"/>
              <a:t>durch</a:t>
            </a:r>
            <a:r>
              <a:rPr lang="en-GB" noProof="0" dirty="0"/>
              <a:t> </a:t>
            </a:r>
            <a:r>
              <a:rPr lang="en-GB" noProof="0" dirty="0" err="1"/>
              <a:t>Klicken</a:t>
            </a:r>
            <a:r>
              <a:rPr lang="en-GB" noProof="0" dirty="0"/>
              <a:t> </a:t>
            </a:r>
            <a:r>
              <a:rPr lang="en-GB" noProof="0" dirty="0" err="1"/>
              <a:t>bearbeiten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847947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 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192" y="1192"/>
          <a:ext cx="1190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53" imgH="353" progId="TCLayout.ActiveDocument.1">
                  <p:embed/>
                </p:oleObj>
              </mc:Choice>
              <mc:Fallback>
                <p:oleObj name="think-cell Folie" r:id="rId3" imgW="353" imgH="353" progId="TCLayout.ActiveDocument.1">
                  <p:embed/>
                  <p:pic>
                    <p:nvPicPr>
                      <p:cNvPr id="2" name="Objekt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92" y="1192"/>
                        <a:ext cx="1190" cy="11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66727" y="1329928"/>
            <a:ext cx="8209731" cy="3186038"/>
          </a:xfrm>
        </p:spPr>
        <p:txBody>
          <a:bodyPr/>
          <a:lstStyle/>
          <a:p>
            <a:pPr lvl="0"/>
            <a:r>
              <a:rPr lang="en-GB" noProof="0" dirty="0" err="1"/>
              <a:t>Textmasterformat</a:t>
            </a:r>
            <a:r>
              <a:rPr lang="en-GB" noProof="0" dirty="0"/>
              <a:t> </a:t>
            </a:r>
            <a:r>
              <a:rPr lang="en-GB" noProof="0" dirty="0" err="1"/>
              <a:t>bearbeiten</a:t>
            </a:r>
            <a:endParaRPr lang="en-GB" noProof="0" dirty="0"/>
          </a:p>
          <a:p>
            <a:pPr lvl="1"/>
            <a:r>
              <a:rPr lang="en-GB" noProof="0" dirty="0" err="1"/>
              <a:t>Zweite</a:t>
            </a:r>
            <a:r>
              <a:rPr lang="en-GB" noProof="0" dirty="0"/>
              <a:t> </a:t>
            </a:r>
            <a:r>
              <a:rPr lang="en-GB" noProof="0" dirty="0" err="1"/>
              <a:t>Ebene</a:t>
            </a:r>
            <a:endParaRPr lang="en-GB" noProof="0" dirty="0"/>
          </a:p>
          <a:p>
            <a:pPr lvl="2"/>
            <a:r>
              <a:rPr lang="en-GB" noProof="0" dirty="0" err="1"/>
              <a:t>Dritte</a:t>
            </a:r>
            <a:r>
              <a:rPr lang="en-GB" noProof="0" dirty="0"/>
              <a:t> </a:t>
            </a:r>
            <a:r>
              <a:rPr lang="en-GB" noProof="0" dirty="0" err="1"/>
              <a:t>Ebene</a:t>
            </a:r>
            <a:endParaRPr lang="en-GB" noProof="0" dirty="0"/>
          </a:p>
          <a:p>
            <a:pPr lvl="3"/>
            <a:r>
              <a:rPr lang="en-GB" noProof="0" dirty="0" err="1"/>
              <a:t>Vierte</a:t>
            </a:r>
            <a:r>
              <a:rPr lang="en-GB" noProof="0" dirty="0"/>
              <a:t> </a:t>
            </a:r>
            <a:r>
              <a:rPr lang="en-GB" noProof="0" dirty="0" err="1"/>
              <a:t>Ebene</a:t>
            </a:r>
            <a:endParaRPr lang="en-GB" noProof="0" dirty="0"/>
          </a:p>
          <a:p>
            <a:pPr lvl="4"/>
            <a:r>
              <a:rPr lang="en-GB" noProof="0" dirty="0" err="1"/>
              <a:t>Fünfte</a:t>
            </a:r>
            <a:r>
              <a:rPr lang="en-GB" noProof="0" dirty="0"/>
              <a:t> </a:t>
            </a:r>
            <a:r>
              <a:rPr lang="en-GB" noProof="0" dirty="0" err="1"/>
              <a:t>Ebene</a:t>
            </a:r>
            <a:endParaRPr lang="en-GB" noProof="0" dirty="0"/>
          </a:p>
        </p:txBody>
      </p:sp>
      <p:sp>
        <p:nvSpPr>
          <p:cNvPr id="5" name="Textplatzhalt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468060" y="4824933"/>
            <a:ext cx="280526" cy="92333"/>
          </a:xfr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b">
            <a:spAutoFit/>
          </a:bodyPr>
          <a:lstStyle>
            <a:lvl1pPr marL="0" indent="0">
              <a:buNone/>
              <a:defRPr lang="de-DE" sz="600" kern="1200" dirty="0" smtClean="0">
                <a:solidFill>
                  <a:schemeClr val="bg1">
                    <a:lumMod val="50000"/>
                  </a:schemeClr>
                </a:solidFill>
                <a:latin typeface="Frutiger LT Com 55 Roman" pitchFamily="34" charset="0"/>
              </a:defRPr>
            </a:lvl1pPr>
          </a:lstStyle>
          <a:p>
            <a:pPr lvl="0">
              <a:spcBef>
                <a:spcPts val="0"/>
              </a:spcBef>
              <a:spcAft>
                <a:spcPct val="0"/>
              </a:spcAft>
            </a:pPr>
            <a:r>
              <a:rPr lang="en-IN" noProof="0" dirty="0" err="1"/>
              <a:t>Quellen</a:t>
            </a:r>
            <a:endParaRPr lang="en-IN" noProof="0" dirty="0"/>
          </a:p>
        </p:txBody>
      </p:sp>
      <p:sp>
        <p:nvSpPr>
          <p:cNvPr id="6" name="Titel 8"/>
          <p:cNvSpPr>
            <a:spLocks noGrp="1"/>
          </p:cNvSpPr>
          <p:nvPr>
            <p:ph type="title"/>
          </p:nvPr>
        </p:nvSpPr>
        <p:spPr>
          <a:xfrm>
            <a:off x="467916" y="251100"/>
            <a:ext cx="8193901" cy="919155"/>
          </a:xfrm>
        </p:spPr>
        <p:txBody>
          <a:bodyPr wrap="square">
            <a:normAutofit/>
          </a:bodyPr>
          <a:lstStyle>
            <a:lvl1pPr>
              <a:defRPr b="1">
                <a:latin typeface="+mj-lt"/>
              </a:defRPr>
            </a:lvl1pPr>
          </a:lstStyle>
          <a:p>
            <a:r>
              <a:rPr lang="en-GB" noProof="0" dirty="0" err="1"/>
              <a:t>Titelmasterformat</a:t>
            </a:r>
            <a:r>
              <a:rPr lang="en-GB" noProof="0" dirty="0"/>
              <a:t> </a:t>
            </a:r>
            <a:r>
              <a:rPr lang="en-GB" noProof="0" dirty="0" err="1"/>
              <a:t>durch</a:t>
            </a:r>
            <a:r>
              <a:rPr lang="en-GB" noProof="0" dirty="0"/>
              <a:t> </a:t>
            </a:r>
            <a:r>
              <a:rPr lang="en-GB" noProof="0" dirty="0" err="1"/>
              <a:t>Klicken</a:t>
            </a:r>
            <a:r>
              <a:rPr lang="en-GB" noProof="0" dirty="0"/>
              <a:t> </a:t>
            </a:r>
            <a:r>
              <a:rPr lang="en-GB" noProof="0" dirty="0" err="1"/>
              <a:t>bearbeiten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004813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eme Headline_empt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"/>
          <p:cNvSpPr>
            <a:spLocks noGrp="1"/>
          </p:cNvSpPr>
          <p:nvPr>
            <p:ph type="title" hasCustomPrompt="1"/>
          </p:nvPr>
        </p:nvSpPr>
        <p:spPr>
          <a:xfrm>
            <a:off x="309206" y="520700"/>
            <a:ext cx="7012344" cy="596901"/>
          </a:xfrm>
          <a:prstGeom prst="rect">
            <a:avLst/>
          </a:prstGeom>
        </p:spPr>
        <p:txBody>
          <a:bodyPr anchor="b"/>
          <a:lstStyle>
            <a:lvl1pPr>
              <a:lnSpc>
                <a:spcPct val="90000"/>
              </a:lnSpc>
              <a:defRPr sz="1800" b="1" cap="all" baseline="0">
                <a:solidFill>
                  <a:srgbClr val="0BA2E3"/>
                </a:solidFill>
              </a:defRPr>
            </a:lvl1pPr>
          </a:lstStyle>
          <a:p>
            <a:r>
              <a:rPr lang="de-DE" dirty="0" err="1"/>
              <a:t>Theme</a:t>
            </a:r>
            <a:r>
              <a:rPr lang="de-DE" dirty="0"/>
              <a:t> Headline</a:t>
            </a:r>
          </a:p>
        </p:txBody>
      </p:sp>
      <p:sp>
        <p:nvSpPr>
          <p:cNvPr id="13" name="Textplatzhalter 4"/>
          <p:cNvSpPr>
            <a:spLocks noGrp="1"/>
          </p:cNvSpPr>
          <p:nvPr>
            <p:ph type="body" sz="quarter" idx="17" hasCustomPrompt="1"/>
          </p:nvPr>
        </p:nvSpPr>
        <p:spPr>
          <a:xfrm>
            <a:off x="304800" y="1117600"/>
            <a:ext cx="7016750" cy="596899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60000"/>
              </a:lnSpc>
              <a:buNone/>
              <a:defRPr sz="1800" cap="all">
                <a:solidFill>
                  <a:srgbClr val="0BA2E3"/>
                </a:solidFill>
              </a:defRPr>
            </a:lvl1pPr>
          </a:lstStyle>
          <a:p>
            <a:pPr lvl="0"/>
            <a:r>
              <a:rPr lang="de-DE" dirty="0" err="1"/>
              <a:t>Subtitle</a:t>
            </a:r>
            <a:endParaRPr lang="de-DE" dirty="0"/>
          </a:p>
        </p:txBody>
      </p:sp>
      <p:pic>
        <p:nvPicPr>
          <p:cNvPr id="14" name="Grafik 13"/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9099" y="154696"/>
            <a:ext cx="1568901" cy="569971"/>
          </a:xfrm>
          <a:prstGeom prst="rect">
            <a:avLst/>
          </a:prstGeom>
        </p:spPr>
      </p:pic>
      <p:cxnSp>
        <p:nvCxnSpPr>
          <p:cNvPr id="32" name="Gerade Verbindung 19"/>
          <p:cNvCxnSpPr/>
          <p:nvPr userDrawn="1"/>
        </p:nvCxnSpPr>
        <p:spPr>
          <a:xfrm>
            <a:off x="400050" y="4654538"/>
            <a:ext cx="8337550" cy="0"/>
          </a:xfrm>
          <a:prstGeom prst="line">
            <a:avLst/>
          </a:prstGeom>
          <a:ln w="9525" cap="rnd" cmpd="sng">
            <a:solidFill>
              <a:schemeClr val="tx1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feld 32"/>
          <p:cNvSpPr txBox="1"/>
          <p:nvPr userDrawn="1"/>
        </p:nvSpPr>
        <p:spPr>
          <a:xfrm>
            <a:off x="304789" y="4733091"/>
            <a:ext cx="1796856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50" dirty="0">
                <a:solidFill>
                  <a:srgbClr val="0BA2E3"/>
                </a:solidFill>
                <a:latin typeface="Verdana"/>
                <a:cs typeface="Verdana"/>
              </a:rPr>
              <a:t>www.internationaldataspaces.org</a:t>
            </a:r>
          </a:p>
        </p:txBody>
      </p:sp>
      <p:sp>
        <p:nvSpPr>
          <p:cNvPr id="34" name="Foliennummernplatzhalter 5"/>
          <p:cNvSpPr txBox="1">
            <a:spLocks/>
          </p:cNvSpPr>
          <p:nvPr userDrawn="1"/>
        </p:nvSpPr>
        <p:spPr>
          <a:xfrm>
            <a:off x="7763408" y="4770440"/>
            <a:ext cx="1057063" cy="16973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de-DE"/>
            </a:defPPr>
            <a:lvl1pPr marL="0" algn="r" defTabSz="457200" rtl="0" eaLnBrk="1" latinLnBrk="0" hangingPunct="1">
              <a:lnSpc>
                <a:spcPct val="60000"/>
              </a:lnSpc>
              <a:defRPr sz="800" kern="1200">
                <a:solidFill>
                  <a:srgbClr val="0092D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>
                <a:solidFill>
                  <a:schemeClr val="tx1"/>
                </a:solidFill>
              </a:rPr>
              <a:t>//</a:t>
            </a:r>
            <a:r>
              <a:rPr lang="de-DE" dirty="0"/>
              <a:t> </a:t>
            </a:r>
            <a:fld id="{DA28A8A7-1DE1-8B42-B22F-FAE404325B08}" type="slidenum">
              <a:rPr lang="de-DE" smtClean="0">
                <a:solidFill>
                  <a:srgbClr val="0BA2E3"/>
                </a:solidFill>
              </a:rPr>
              <a:t>‹Nr.›</a:t>
            </a:fld>
            <a:endParaRPr lang="de-DE" dirty="0">
              <a:solidFill>
                <a:srgbClr val="0BA2E3"/>
              </a:solidFill>
            </a:endParaRPr>
          </a:p>
        </p:txBody>
      </p:sp>
      <p:sp>
        <p:nvSpPr>
          <p:cNvPr id="35" name="Shape"/>
          <p:cNvSpPr/>
          <p:nvPr userDrawn="1"/>
        </p:nvSpPr>
        <p:spPr>
          <a:xfrm>
            <a:off x="3007576" y="4727768"/>
            <a:ext cx="261111" cy="2124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495" extrusionOk="0">
                <a:moveTo>
                  <a:pt x="14735" y="0"/>
                </a:moveTo>
                <a:cubicBezTo>
                  <a:pt x="16497" y="0"/>
                  <a:pt x="17287" y="960"/>
                  <a:pt x="18294" y="1876"/>
                </a:cubicBezTo>
                <a:cubicBezTo>
                  <a:pt x="19048" y="1876"/>
                  <a:pt x="20055" y="1265"/>
                  <a:pt x="20558" y="960"/>
                </a:cubicBezTo>
                <a:cubicBezTo>
                  <a:pt x="20845" y="655"/>
                  <a:pt x="20845" y="655"/>
                  <a:pt x="21097" y="655"/>
                </a:cubicBezTo>
                <a:cubicBezTo>
                  <a:pt x="20845" y="1571"/>
                  <a:pt x="20306" y="2487"/>
                  <a:pt x="19551" y="3098"/>
                </a:cubicBezTo>
                <a:cubicBezTo>
                  <a:pt x="19551" y="3098"/>
                  <a:pt x="19300" y="3404"/>
                  <a:pt x="19048" y="3404"/>
                </a:cubicBezTo>
                <a:cubicBezTo>
                  <a:pt x="20055" y="3404"/>
                  <a:pt x="20845" y="2793"/>
                  <a:pt x="21600" y="2793"/>
                </a:cubicBezTo>
                <a:cubicBezTo>
                  <a:pt x="21348" y="3404"/>
                  <a:pt x="20845" y="4320"/>
                  <a:pt x="20055" y="4625"/>
                </a:cubicBezTo>
                <a:cubicBezTo>
                  <a:pt x="19803" y="4931"/>
                  <a:pt x="19803" y="5280"/>
                  <a:pt x="19551" y="5585"/>
                </a:cubicBezTo>
                <a:cubicBezTo>
                  <a:pt x="19551" y="6807"/>
                  <a:pt x="19551" y="7724"/>
                  <a:pt x="19300" y="8945"/>
                </a:cubicBezTo>
                <a:cubicBezTo>
                  <a:pt x="18042" y="14836"/>
                  <a:pt x="15239" y="19156"/>
                  <a:pt x="10674" y="20989"/>
                </a:cubicBezTo>
                <a:cubicBezTo>
                  <a:pt x="8877" y="21600"/>
                  <a:pt x="6110" y="21600"/>
                  <a:pt x="4313" y="21295"/>
                </a:cubicBezTo>
                <a:cubicBezTo>
                  <a:pt x="3306" y="20989"/>
                  <a:pt x="2552" y="20684"/>
                  <a:pt x="1509" y="20073"/>
                </a:cubicBezTo>
                <a:cubicBezTo>
                  <a:pt x="1258" y="19767"/>
                  <a:pt x="755" y="19767"/>
                  <a:pt x="503" y="19462"/>
                </a:cubicBezTo>
                <a:cubicBezTo>
                  <a:pt x="252" y="19156"/>
                  <a:pt x="252" y="19156"/>
                  <a:pt x="0" y="19156"/>
                </a:cubicBezTo>
                <a:cubicBezTo>
                  <a:pt x="503" y="19156"/>
                  <a:pt x="1006" y="19156"/>
                  <a:pt x="1509" y="19156"/>
                </a:cubicBezTo>
                <a:cubicBezTo>
                  <a:pt x="1797" y="19156"/>
                  <a:pt x="2300" y="19156"/>
                  <a:pt x="2803" y="18851"/>
                </a:cubicBezTo>
                <a:cubicBezTo>
                  <a:pt x="3810" y="18502"/>
                  <a:pt x="4564" y="18196"/>
                  <a:pt x="5319" y="17891"/>
                </a:cubicBezTo>
                <a:cubicBezTo>
                  <a:pt x="5858" y="17585"/>
                  <a:pt x="6361" y="17280"/>
                  <a:pt x="6613" y="16669"/>
                </a:cubicBezTo>
                <a:cubicBezTo>
                  <a:pt x="6110" y="16669"/>
                  <a:pt x="5607" y="16669"/>
                  <a:pt x="5319" y="16669"/>
                </a:cubicBezTo>
                <a:cubicBezTo>
                  <a:pt x="3810" y="16058"/>
                  <a:pt x="3055" y="14836"/>
                  <a:pt x="2552" y="12960"/>
                </a:cubicBezTo>
                <a:cubicBezTo>
                  <a:pt x="2803" y="13265"/>
                  <a:pt x="4061" y="13265"/>
                  <a:pt x="4313" y="12960"/>
                </a:cubicBezTo>
                <a:cubicBezTo>
                  <a:pt x="3810" y="12960"/>
                  <a:pt x="3306" y="12655"/>
                  <a:pt x="3055" y="12349"/>
                </a:cubicBezTo>
                <a:cubicBezTo>
                  <a:pt x="1797" y="11433"/>
                  <a:pt x="755" y="9905"/>
                  <a:pt x="755" y="7724"/>
                </a:cubicBezTo>
                <a:cubicBezTo>
                  <a:pt x="1006" y="7724"/>
                  <a:pt x="1258" y="7724"/>
                  <a:pt x="1258" y="8029"/>
                </a:cubicBezTo>
                <a:cubicBezTo>
                  <a:pt x="1509" y="8029"/>
                  <a:pt x="1797" y="8029"/>
                  <a:pt x="2300" y="8335"/>
                </a:cubicBezTo>
                <a:lnTo>
                  <a:pt x="2803" y="8335"/>
                </a:lnTo>
                <a:cubicBezTo>
                  <a:pt x="2552" y="8029"/>
                  <a:pt x="2300" y="7724"/>
                  <a:pt x="2049" y="7418"/>
                </a:cubicBezTo>
                <a:cubicBezTo>
                  <a:pt x="1258" y="6196"/>
                  <a:pt x="503" y="4625"/>
                  <a:pt x="1006" y="2487"/>
                </a:cubicBezTo>
                <a:cubicBezTo>
                  <a:pt x="1006" y="1876"/>
                  <a:pt x="1258" y="1571"/>
                  <a:pt x="1509" y="1265"/>
                </a:cubicBezTo>
                <a:cubicBezTo>
                  <a:pt x="1509" y="1265"/>
                  <a:pt x="1797" y="1571"/>
                  <a:pt x="2049" y="1571"/>
                </a:cubicBezTo>
                <a:cubicBezTo>
                  <a:pt x="2300" y="2182"/>
                  <a:pt x="2803" y="2793"/>
                  <a:pt x="3306" y="3098"/>
                </a:cubicBezTo>
                <a:cubicBezTo>
                  <a:pt x="4816" y="4625"/>
                  <a:pt x="6361" y="5585"/>
                  <a:pt x="8626" y="6502"/>
                </a:cubicBezTo>
                <a:cubicBezTo>
                  <a:pt x="9380" y="6502"/>
                  <a:pt x="9919" y="6807"/>
                  <a:pt x="10674" y="6807"/>
                </a:cubicBezTo>
                <a:cubicBezTo>
                  <a:pt x="10423" y="5891"/>
                  <a:pt x="10423" y="4931"/>
                  <a:pt x="10674" y="4320"/>
                </a:cubicBezTo>
                <a:cubicBezTo>
                  <a:pt x="11177" y="2487"/>
                  <a:pt x="11932" y="1265"/>
                  <a:pt x="13226" y="655"/>
                </a:cubicBezTo>
                <a:cubicBezTo>
                  <a:pt x="13478" y="349"/>
                  <a:pt x="13981" y="349"/>
                  <a:pt x="14232" y="349"/>
                </a:cubicBezTo>
                <a:cubicBezTo>
                  <a:pt x="14484" y="349"/>
                  <a:pt x="14484" y="0"/>
                  <a:pt x="14735" y="0"/>
                </a:cubicBezTo>
              </a:path>
            </a:pathLst>
          </a:custGeom>
          <a:solidFill>
            <a:srgbClr val="0BA2E3"/>
          </a:solidFill>
          <a:ln w="12700">
            <a:miter lim="400000"/>
          </a:ln>
        </p:spPr>
        <p:txBody>
          <a:bodyPr lIns="45719" rIns="45719" anchor="ctr"/>
          <a:lstStyle/>
          <a:p>
            <a:pPr algn="l">
              <a:lnSpc>
                <a:spcPct val="80000"/>
              </a:lnSpc>
              <a:defRPr sz="7000" cap="all" spc="140">
                <a:solidFill>
                  <a:srgbClr val="FFFFFF"/>
                </a:solidFill>
                <a:latin typeface="Montserrat-Bold"/>
                <a:ea typeface="Montserrat-Bold"/>
                <a:cs typeface="Montserrat-Bold"/>
                <a:sym typeface="Montserrat-Bold"/>
              </a:defRPr>
            </a:pPr>
            <a:endParaRPr/>
          </a:p>
        </p:txBody>
      </p:sp>
      <p:sp>
        <p:nvSpPr>
          <p:cNvPr id="36" name="Rechteck 35"/>
          <p:cNvSpPr/>
          <p:nvPr userDrawn="1"/>
        </p:nvSpPr>
        <p:spPr>
          <a:xfrm>
            <a:off x="3244312" y="4732753"/>
            <a:ext cx="1007007" cy="2077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de-DE" sz="750" kern="1200" dirty="0">
                <a:solidFill>
                  <a:schemeClr val="tx1"/>
                </a:solidFill>
                <a:latin typeface="Verdana"/>
                <a:ea typeface="+mn-ea"/>
                <a:cs typeface="Verdana"/>
              </a:rPr>
              <a:t>@</a:t>
            </a:r>
            <a:r>
              <a:rPr lang="de-DE" sz="750" kern="1200" dirty="0" err="1">
                <a:solidFill>
                  <a:schemeClr val="tx1"/>
                </a:solidFill>
                <a:latin typeface="Verdana"/>
                <a:ea typeface="+mn-ea"/>
                <a:cs typeface="Verdana"/>
              </a:rPr>
              <a:t>ids_association</a:t>
            </a:r>
            <a:endParaRPr lang="de-DE" sz="750" kern="1200" dirty="0">
              <a:solidFill>
                <a:schemeClr val="tx1"/>
              </a:solidFill>
              <a:latin typeface="Verdana"/>
              <a:ea typeface="+mn-ea"/>
              <a:cs typeface="Verdana"/>
            </a:endParaRPr>
          </a:p>
        </p:txBody>
      </p:sp>
      <p:sp>
        <p:nvSpPr>
          <p:cNvPr id="37" name="Textplatzhalter 21"/>
          <p:cNvSpPr>
            <a:spLocks noGrp="1"/>
          </p:cNvSpPr>
          <p:nvPr>
            <p:ph type="body" sz="quarter" idx="16" hasCustomPrompt="1"/>
          </p:nvPr>
        </p:nvSpPr>
        <p:spPr>
          <a:xfrm>
            <a:off x="5409005" y="4730009"/>
            <a:ext cx="1881187" cy="33655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750" baseline="0"/>
            </a:lvl1pPr>
            <a:lvl2pPr marL="457200" indent="0">
              <a:buNone/>
              <a:defRPr sz="750"/>
            </a:lvl2pPr>
            <a:lvl3pPr marL="914400" indent="0">
              <a:buNone/>
              <a:defRPr sz="750"/>
            </a:lvl3pPr>
            <a:lvl4pPr marL="1371600" indent="0">
              <a:buNone/>
              <a:defRPr sz="750"/>
            </a:lvl4pPr>
            <a:lvl5pPr marL="1828800" indent="0">
              <a:buNone/>
              <a:defRPr sz="750"/>
            </a:lvl5pPr>
          </a:lstStyle>
          <a:p>
            <a:pPr lvl="0"/>
            <a:r>
              <a:rPr lang="de-DE" dirty="0"/>
              <a:t>#</a:t>
            </a:r>
            <a:r>
              <a:rPr lang="de-DE" dirty="0" err="1"/>
              <a:t>eventname</a:t>
            </a:r>
            <a:r>
              <a:rPr lang="de-DE" dirty="0"/>
              <a:t> (...)</a:t>
            </a:r>
          </a:p>
        </p:txBody>
      </p:sp>
      <p:sp>
        <p:nvSpPr>
          <p:cNvPr id="38" name="Textplatzhalter 21"/>
          <p:cNvSpPr>
            <a:spLocks noGrp="1"/>
          </p:cNvSpPr>
          <p:nvPr>
            <p:ph type="body" sz="quarter" idx="18" hasCustomPrompt="1"/>
          </p:nvPr>
        </p:nvSpPr>
        <p:spPr>
          <a:xfrm>
            <a:off x="4208830" y="4731346"/>
            <a:ext cx="1183345" cy="33655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750" baseline="0"/>
            </a:lvl1pPr>
            <a:lvl2pPr marL="457200" indent="0">
              <a:buNone/>
              <a:defRPr sz="750"/>
            </a:lvl2pPr>
            <a:lvl3pPr marL="914400" indent="0">
              <a:buNone/>
              <a:defRPr sz="750"/>
            </a:lvl3pPr>
            <a:lvl4pPr marL="1371600" indent="0">
              <a:buNone/>
              <a:defRPr sz="750"/>
            </a:lvl4pPr>
            <a:lvl5pPr marL="1828800" indent="0">
              <a:buNone/>
              <a:defRPr sz="750"/>
            </a:lvl5pPr>
          </a:lstStyle>
          <a:p>
            <a:r>
              <a:rPr lang="de-DE" dirty="0"/>
              <a:t>@</a:t>
            </a:r>
            <a:r>
              <a:rPr lang="de-DE" dirty="0" err="1"/>
              <a:t>yourtwitteraccount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846926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3049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-Titel-Se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264746" y="1079500"/>
            <a:ext cx="8428404" cy="110490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3600" b="1" cap="all">
                <a:solidFill>
                  <a:srgbClr val="0BA2E3"/>
                </a:solidFill>
              </a:defRPr>
            </a:lvl1pPr>
          </a:lstStyle>
          <a:p>
            <a:r>
              <a:rPr lang="de-DE" dirty="0"/>
              <a:t>Kapiteltitel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33748" y="3342261"/>
            <a:ext cx="5562600" cy="1261912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200" baseline="0">
                <a:solidFill>
                  <a:srgbClr val="0092D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 dirty="0"/>
              <a:t>Text hinzufügen</a:t>
            </a:r>
          </a:p>
        </p:txBody>
      </p:sp>
      <p:sp>
        <p:nvSpPr>
          <p:cNvPr id="20" name="Textplatzhalter 19"/>
          <p:cNvSpPr>
            <a:spLocks noGrp="1"/>
          </p:cNvSpPr>
          <p:nvPr>
            <p:ph type="body" sz="quarter" idx="15" hasCustomPrompt="1"/>
          </p:nvPr>
        </p:nvSpPr>
        <p:spPr>
          <a:xfrm>
            <a:off x="3157595" y="4710100"/>
            <a:ext cx="2298700" cy="33655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800"/>
            </a:lvl1pPr>
          </a:lstStyle>
          <a:p>
            <a:pPr lvl="0"/>
            <a:r>
              <a:rPr lang="de-DE" dirty="0"/>
              <a:t>Titel der PPP</a:t>
            </a:r>
          </a:p>
          <a:p>
            <a:pPr lvl="0"/>
            <a:r>
              <a:rPr lang="de-DE" dirty="0"/>
              <a:t>Kapiteltitel</a:t>
            </a:r>
          </a:p>
        </p:txBody>
      </p:sp>
      <p:sp>
        <p:nvSpPr>
          <p:cNvPr id="22" name="Textplatzhalter 21"/>
          <p:cNvSpPr>
            <a:spLocks noGrp="1"/>
          </p:cNvSpPr>
          <p:nvPr>
            <p:ph type="body" sz="quarter" idx="16" hasCustomPrompt="1"/>
          </p:nvPr>
        </p:nvSpPr>
        <p:spPr>
          <a:xfrm>
            <a:off x="5986532" y="4705338"/>
            <a:ext cx="1881187" cy="33655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750"/>
            </a:lvl1pPr>
            <a:lvl2pPr marL="457200" indent="0">
              <a:buNone/>
              <a:defRPr sz="750"/>
            </a:lvl2pPr>
            <a:lvl3pPr marL="914400" indent="0">
              <a:buNone/>
              <a:defRPr sz="750"/>
            </a:lvl3pPr>
            <a:lvl4pPr marL="1371600" indent="0">
              <a:buNone/>
              <a:defRPr sz="750"/>
            </a:lvl4pPr>
            <a:lvl5pPr marL="1828800" indent="0">
              <a:buNone/>
              <a:defRPr sz="750"/>
            </a:lvl5pPr>
          </a:lstStyle>
          <a:p>
            <a:pPr lvl="0"/>
            <a:r>
              <a:rPr lang="de-DE" dirty="0"/>
              <a:t>Name der Unterfolie</a:t>
            </a:r>
          </a:p>
        </p:txBody>
      </p:sp>
      <p:sp>
        <p:nvSpPr>
          <p:cNvPr id="25" name="Foliennummernplatzhalter 5"/>
          <p:cNvSpPr txBox="1">
            <a:spLocks/>
          </p:cNvSpPr>
          <p:nvPr userDrawn="1"/>
        </p:nvSpPr>
        <p:spPr>
          <a:xfrm>
            <a:off x="7763408" y="4738813"/>
            <a:ext cx="1057063" cy="16973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de-DE"/>
            </a:defPPr>
            <a:lvl1pPr marL="0" algn="r" defTabSz="457200" rtl="0" eaLnBrk="1" latinLnBrk="0" hangingPunct="1">
              <a:lnSpc>
                <a:spcPct val="60000"/>
              </a:lnSpc>
              <a:defRPr sz="800" kern="1200">
                <a:solidFill>
                  <a:srgbClr val="0092D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>
                <a:solidFill>
                  <a:schemeClr val="tx1"/>
                </a:solidFill>
              </a:rPr>
              <a:t>//</a:t>
            </a:r>
            <a:r>
              <a:rPr lang="de-DE" dirty="0"/>
              <a:t> </a:t>
            </a:r>
            <a:fld id="{8E821C83-84D4-BF47-9BEB-DE7BBACF0AD8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28" name="Textfeld 27"/>
          <p:cNvSpPr txBox="1"/>
          <p:nvPr userDrawn="1"/>
        </p:nvSpPr>
        <p:spPr>
          <a:xfrm>
            <a:off x="304789" y="4710351"/>
            <a:ext cx="165745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 err="1">
                <a:solidFill>
                  <a:srgbClr val="0092D2"/>
                </a:solidFill>
                <a:latin typeface="Verdana"/>
                <a:cs typeface="Verdana"/>
              </a:rPr>
              <a:t>www.industrialdataspace.org</a:t>
            </a:r>
            <a:endParaRPr lang="de-DE" sz="800" dirty="0">
              <a:solidFill>
                <a:srgbClr val="0092D2"/>
              </a:solidFill>
              <a:latin typeface="Verdana"/>
              <a:cs typeface="Verdana"/>
            </a:endParaRPr>
          </a:p>
        </p:txBody>
      </p:sp>
      <p:cxnSp>
        <p:nvCxnSpPr>
          <p:cNvPr id="29" name="Gerade Verbindung 28"/>
          <p:cNvCxnSpPr/>
          <p:nvPr userDrawn="1"/>
        </p:nvCxnSpPr>
        <p:spPr>
          <a:xfrm>
            <a:off x="400050" y="4654538"/>
            <a:ext cx="8337550" cy="0"/>
          </a:xfrm>
          <a:prstGeom prst="line">
            <a:avLst/>
          </a:prstGeom>
          <a:ln w="9525" cap="rnd" cmpd="sng">
            <a:solidFill>
              <a:schemeClr val="tx1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29"/>
          <p:cNvCxnSpPr/>
          <p:nvPr userDrawn="1"/>
        </p:nvCxnSpPr>
        <p:spPr>
          <a:xfrm>
            <a:off x="3179820" y="4670413"/>
            <a:ext cx="0" cy="176212"/>
          </a:xfrm>
          <a:prstGeom prst="line">
            <a:avLst/>
          </a:prstGeom>
          <a:ln w="9525" cap="rnd" cmpd="sng">
            <a:solidFill>
              <a:schemeClr val="tx1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30"/>
          <p:cNvCxnSpPr/>
          <p:nvPr userDrawn="1"/>
        </p:nvCxnSpPr>
        <p:spPr>
          <a:xfrm>
            <a:off x="6015038" y="4670413"/>
            <a:ext cx="0" cy="176212"/>
          </a:xfrm>
          <a:prstGeom prst="line">
            <a:avLst/>
          </a:prstGeom>
          <a:ln w="9525" cap="rnd" cmpd="sng">
            <a:solidFill>
              <a:schemeClr val="tx1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platzhalter 33"/>
          <p:cNvSpPr>
            <a:spLocks noGrp="1"/>
          </p:cNvSpPr>
          <p:nvPr>
            <p:ph type="body" sz="quarter" idx="17" hasCustomPrompt="1"/>
          </p:nvPr>
        </p:nvSpPr>
        <p:spPr>
          <a:xfrm>
            <a:off x="265112" y="2260599"/>
            <a:ext cx="8428037" cy="1107061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60000"/>
              </a:lnSpc>
              <a:buNone/>
              <a:defRPr sz="3600" cap="all">
                <a:solidFill>
                  <a:srgbClr val="0BA2E3"/>
                </a:solidFill>
              </a:defRPr>
            </a:lvl1pPr>
          </a:lstStyle>
          <a:p>
            <a:pPr lvl="0"/>
            <a:r>
              <a:rPr lang="de-DE" dirty="0" err="1"/>
              <a:t>Kap.titelzusatz</a:t>
            </a:r>
            <a:endParaRPr lang="de-DE" dirty="0"/>
          </a:p>
        </p:txBody>
      </p:sp>
      <p:sp>
        <p:nvSpPr>
          <p:cNvPr id="13" name="Rechteck 12"/>
          <p:cNvSpPr/>
          <p:nvPr userDrawn="1"/>
        </p:nvSpPr>
        <p:spPr>
          <a:xfrm>
            <a:off x="7321550" y="0"/>
            <a:ext cx="1524000" cy="8509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prstClr val="white"/>
              </a:solidFill>
            </a:endParaRPr>
          </a:p>
        </p:txBody>
      </p:sp>
      <p:pic>
        <p:nvPicPr>
          <p:cNvPr id="15" name="Grafik 14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99403" y="92538"/>
            <a:ext cx="1632727" cy="593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8946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eingerüc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/>
          <p:cNvSpPr txBox="1"/>
          <p:nvPr userDrawn="1"/>
        </p:nvSpPr>
        <p:spPr>
          <a:xfrm>
            <a:off x="304789" y="4710351"/>
            <a:ext cx="1657453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50" dirty="0" err="1">
                <a:solidFill>
                  <a:srgbClr val="0092D2"/>
                </a:solidFill>
                <a:latin typeface="Verdana"/>
                <a:cs typeface="Verdana"/>
              </a:rPr>
              <a:t>www.industrialdataspace.org</a:t>
            </a:r>
            <a:endParaRPr lang="de-DE" sz="750" dirty="0">
              <a:solidFill>
                <a:srgbClr val="0092D2"/>
              </a:solidFill>
              <a:latin typeface="Verdana"/>
              <a:cs typeface="Verdana"/>
            </a:endParaRPr>
          </a:p>
        </p:txBody>
      </p:sp>
      <p:sp>
        <p:nvSpPr>
          <p:cNvPr id="9" name="Foliennummernplatzhalter 5"/>
          <p:cNvSpPr txBox="1">
            <a:spLocks/>
          </p:cNvSpPr>
          <p:nvPr userDrawn="1"/>
        </p:nvSpPr>
        <p:spPr>
          <a:xfrm>
            <a:off x="7763408" y="4738813"/>
            <a:ext cx="1057063" cy="16973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de-DE"/>
            </a:defPPr>
            <a:lvl1pPr marL="0" algn="r" defTabSz="457200" rtl="0" eaLnBrk="1" latinLnBrk="0" hangingPunct="1">
              <a:lnSpc>
                <a:spcPct val="60000"/>
              </a:lnSpc>
              <a:defRPr sz="800" kern="1200">
                <a:solidFill>
                  <a:srgbClr val="0092D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>
                <a:solidFill>
                  <a:schemeClr val="tx1"/>
                </a:solidFill>
              </a:rPr>
              <a:t>//</a:t>
            </a:r>
            <a:r>
              <a:rPr lang="de-DE" dirty="0"/>
              <a:t> </a:t>
            </a:r>
            <a:fld id="{8E821C83-84D4-BF47-9BEB-DE7BBACF0AD8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Textplatzhalter 19"/>
          <p:cNvSpPr>
            <a:spLocks noGrp="1"/>
          </p:cNvSpPr>
          <p:nvPr>
            <p:ph type="body" sz="quarter" idx="15" hasCustomPrompt="1"/>
          </p:nvPr>
        </p:nvSpPr>
        <p:spPr>
          <a:xfrm>
            <a:off x="3157595" y="4710100"/>
            <a:ext cx="2298700" cy="33655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750"/>
            </a:lvl1pPr>
          </a:lstStyle>
          <a:p>
            <a:pPr lvl="0"/>
            <a:r>
              <a:rPr lang="de-DE" dirty="0"/>
              <a:t>Titel der PPP</a:t>
            </a:r>
          </a:p>
          <a:p>
            <a:pPr lvl="0"/>
            <a:r>
              <a:rPr lang="de-DE" dirty="0"/>
              <a:t>Kapiteltitel</a:t>
            </a:r>
          </a:p>
        </p:txBody>
      </p:sp>
      <p:sp>
        <p:nvSpPr>
          <p:cNvPr id="11" name="Textplatzhalter 21"/>
          <p:cNvSpPr>
            <a:spLocks noGrp="1"/>
          </p:cNvSpPr>
          <p:nvPr>
            <p:ph type="body" sz="quarter" idx="16" hasCustomPrompt="1"/>
          </p:nvPr>
        </p:nvSpPr>
        <p:spPr>
          <a:xfrm>
            <a:off x="5986532" y="4705338"/>
            <a:ext cx="1881187" cy="33655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750"/>
            </a:lvl1pPr>
            <a:lvl2pPr marL="457200" indent="0">
              <a:buNone/>
              <a:defRPr sz="750"/>
            </a:lvl2pPr>
            <a:lvl3pPr marL="914400" indent="0">
              <a:buNone/>
              <a:defRPr sz="750"/>
            </a:lvl3pPr>
            <a:lvl4pPr marL="1371600" indent="0">
              <a:buNone/>
              <a:defRPr sz="750"/>
            </a:lvl4pPr>
            <a:lvl5pPr marL="1828800" indent="0">
              <a:buNone/>
              <a:defRPr sz="750"/>
            </a:lvl5pPr>
          </a:lstStyle>
          <a:p>
            <a:pPr lvl="0"/>
            <a:r>
              <a:rPr lang="de-DE" dirty="0"/>
              <a:t>Name der Unterfolie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idx="17" hasCustomPrompt="1"/>
          </p:nvPr>
        </p:nvSpPr>
        <p:spPr>
          <a:xfrm>
            <a:off x="3128848" y="1714499"/>
            <a:ext cx="5562600" cy="2515850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600" baseline="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cxnSp>
        <p:nvCxnSpPr>
          <p:cNvPr id="30" name="Gerade Verbindung 29"/>
          <p:cNvCxnSpPr/>
          <p:nvPr userDrawn="1"/>
        </p:nvCxnSpPr>
        <p:spPr>
          <a:xfrm>
            <a:off x="400050" y="4654538"/>
            <a:ext cx="8337550" cy="0"/>
          </a:xfrm>
          <a:prstGeom prst="line">
            <a:avLst/>
          </a:prstGeom>
          <a:ln w="9525" cap="rnd" cmpd="sng">
            <a:solidFill>
              <a:schemeClr val="tx1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30"/>
          <p:cNvCxnSpPr/>
          <p:nvPr userDrawn="1"/>
        </p:nvCxnSpPr>
        <p:spPr>
          <a:xfrm>
            <a:off x="3179820" y="4670413"/>
            <a:ext cx="0" cy="176212"/>
          </a:xfrm>
          <a:prstGeom prst="line">
            <a:avLst/>
          </a:prstGeom>
          <a:ln w="9525" cap="rnd" cmpd="sng">
            <a:solidFill>
              <a:schemeClr val="tx1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31"/>
          <p:cNvCxnSpPr/>
          <p:nvPr userDrawn="1"/>
        </p:nvCxnSpPr>
        <p:spPr>
          <a:xfrm>
            <a:off x="6015038" y="4670413"/>
            <a:ext cx="0" cy="176212"/>
          </a:xfrm>
          <a:prstGeom prst="line">
            <a:avLst/>
          </a:prstGeom>
          <a:ln w="9525" cap="rnd" cmpd="sng">
            <a:solidFill>
              <a:schemeClr val="tx1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itel 1"/>
          <p:cNvSpPr>
            <a:spLocks noGrp="1"/>
          </p:cNvSpPr>
          <p:nvPr>
            <p:ph type="title" hasCustomPrompt="1"/>
          </p:nvPr>
        </p:nvSpPr>
        <p:spPr>
          <a:xfrm>
            <a:off x="309206" y="520700"/>
            <a:ext cx="7012344" cy="596901"/>
          </a:xfrm>
          <a:prstGeom prst="rect">
            <a:avLst/>
          </a:prstGeom>
        </p:spPr>
        <p:txBody>
          <a:bodyPr anchor="b"/>
          <a:lstStyle>
            <a:lvl1pPr>
              <a:lnSpc>
                <a:spcPct val="90000"/>
              </a:lnSpc>
              <a:defRPr sz="1800" b="1" cap="all" baseline="0">
                <a:solidFill>
                  <a:srgbClr val="0BA2E3"/>
                </a:solidFill>
              </a:defRPr>
            </a:lvl1pPr>
          </a:lstStyle>
          <a:p>
            <a:r>
              <a:rPr lang="de-DE" dirty="0" err="1"/>
              <a:t>ThemenHeadline</a:t>
            </a:r>
            <a:endParaRPr lang="de-DE" dirty="0"/>
          </a:p>
        </p:txBody>
      </p:sp>
      <p:sp>
        <p:nvSpPr>
          <p:cNvPr id="18" name="Textplatzhalter 4"/>
          <p:cNvSpPr>
            <a:spLocks noGrp="1"/>
          </p:cNvSpPr>
          <p:nvPr>
            <p:ph type="body" sz="quarter" idx="20" hasCustomPrompt="1"/>
          </p:nvPr>
        </p:nvSpPr>
        <p:spPr>
          <a:xfrm>
            <a:off x="304800" y="1117600"/>
            <a:ext cx="7016750" cy="596899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60000"/>
              </a:lnSpc>
              <a:buNone/>
              <a:defRPr sz="1800" cap="all">
                <a:solidFill>
                  <a:srgbClr val="0BA2E3"/>
                </a:solidFill>
              </a:defRPr>
            </a:lvl1pPr>
          </a:lstStyle>
          <a:p>
            <a:pPr lvl="0"/>
            <a:r>
              <a:rPr lang="de-DE" dirty="0" err="1"/>
              <a:t>Subthema</a:t>
            </a:r>
            <a:endParaRPr lang="de-DE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02867326-4AE9-794E-8F64-CB236DB707C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09793" y="176093"/>
            <a:ext cx="1386229" cy="481532"/>
          </a:xfrm>
          <a:prstGeom prst="rect">
            <a:avLst/>
          </a:prstGeom>
        </p:spPr>
      </p:pic>
      <p:sp>
        <p:nvSpPr>
          <p:cNvPr id="14" name="Rechteck 13"/>
          <p:cNvSpPr/>
          <p:nvPr userDrawn="1"/>
        </p:nvSpPr>
        <p:spPr>
          <a:xfrm>
            <a:off x="7321550" y="0"/>
            <a:ext cx="1524000" cy="8509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prstClr val="white"/>
              </a:solidFill>
            </a:endParaRPr>
          </a:p>
        </p:txBody>
      </p:sp>
      <p:pic>
        <p:nvPicPr>
          <p:cNvPr id="17" name="Grafik 16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99403" y="92538"/>
            <a:ext cx="1632727" cy="593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1031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emenheadline leere Se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feld 5"/>
          <p:cNvSpPr txBox="1"/>
          <p:nvPr userDrawn="1"/>
        </p:nvSpPr>
        <p:spPr>
          <a:xfrm>
            <a:off x="304789" y="4710351"/>
            <a:ext cx="1890947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50" dirty="0">
                <a:solidFill>
                  <a:srgbClr val="0092D2"/>
                </a:solidFill>
                <a:latin typeface="Verdana"/>
                <a:cs typeface="Verdana"/>
              </a:rPr>
              <a:t>www.internationaldataspaces.org</a:t>
            </a:r>
          </a:p>
        </p:txBody>
      </p:sp>
      <p:sp>
        <p:nvSpPr>
          <p:cNvPr id="7" name="Foliennummernplatzhalter 5"/>
          <p:cNvSpPr txBox="1">
            <a:spLocks/>
          </p:cNvSpPr>
          <p:nvPr userDrawn="1"/>
        </p:nvSpPr>
        <p:spPr>
          <a:xfrm>
            <a:off x="7763408" y="4738813"/>
            <a:ext cx="1057063" cy="16973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de-DE"/>
            </a:defPPr>
            <a:lvl1pPr marL="0" algn="r" defTabSz="457200" rtl="0" eaLnBrk="1" latinLnBrk="0" hangingPunct="1">
              <a:lnSpc>
                <a:spcPct val="60000"/>
              </a:lnSpc>
              <a:defRPr sz="800" kern="1200">
                <a:solidFill>
                  <a:srgbClr val="0092D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>
                <a:solidFill>
                  <a:schemeClr val="tx1"/>
                </a:solidFill>
              </a:rPr>
              <a:t>//</a:t>
            </a:r>
            <a:r>
              <a:rPr lang="de-DE" dirty="0"/>
              <a:t> </a:t>
            </a:r>
            <a:fld id="{DA28A8A7-1DE1-8B42-B22F-FAE404325B08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11" name="Titel 1"/>
          <p:cNvSpPr>
            <a:spLocks noGrp="1"/>
          </p:cNvSpPr>
          <p:nvPr>
            <p:ph type="title" hasCustomPrompt="1"/>
          </p:nvPr>
        </p:nvSpPr>
        <p:spPr>
          <a:xfrm>
            <a:off x="309206" y="520700"/>
            <a:ext cx="7012344" cy="596901"/>
          </a:xfrm>
          <a:prstGeom prst="rect">
            <a:avLst/>
          </a:prstGeom>
        </p:spPr>
        <p:txBody>
          <a:bodyPr anchor="b"/>
          <a:lstStyle>
            <a:lvl1pPr>
              <a:lnSpc>
                <a:spcPct val="90000"/>
              </a:lnSpc>
              <a:defRPr sz="1800" b="1" cap="all" baseline="0">
                <a:solidFill>
                  <a:srgbClr val="0BA2E3"/>
                </a:solidFill>
              </a:defRPr>
            </a:lvl1pPr>
          </a:lstStyle>
          <a:p>
            <a:r>
              <a:rPr lang="de-DE" dirty="0" err="1"/>
              <a:t>ThemenHeadline</a:t>
            </a:r>
            <a:endParaRPr lang="de-DE" dirty="0"/>
          </a:p>
        </p:txBody>
      </p:sp>
      <p:sp>
        <p:nvSpPr>
          <p:cNvPr id="13" name="Textplatzhalter 4"/>
          <p:cNvSpPr>
            <a:spLocks noGrp="1"/>
          </p:cNvSpPr>
          <p:nvPr>
            <p:ph type="body" sz="quarter" idx="17" hasCustomPrompt="1"/>
          </p:nvPr>
        </p:nvSpPr>
        <p:spPr>
          <a:xfrm>
            <a:off x="304800" y="1117600"/>
            <a:ext cx="7016750" cy="596899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60000"/>
              </a:lnSpc>
              <a:buNone/>
              <a:defRPr sz="1800" cap="all">
                <a:solidFill>
                  <a:srgbClr val="0BA2E3"/>
                </a:solidFill>
              </a:defRPr>
            </a:lvl1pPr>
          </a:lstStyle>
          <a:p>
            <a:pPr lvl="0"/>
            <a:r>
              <a:rPr lang="de-DE" dirty="0" err="1"/>
              <a:t>Subthema</a:t>
            </a:r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02867326-4AE9-794E-8F64-CB236DB707C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09793" y="176093"/>
            <a:ext cx="1386229" cy="481532"/>
          </a:xfrm>
          <a:prstGeom prst="rect">
            <a:avLst/>
          </a:prstGeom>
        </p:spPr>
      </p:pic>
      <p:sp>
        <p:nvSpPr>
          <p:cNvPr id="9" name="Rechteck 8"/>
          <p:cNvSpPr/>
          <p:nvPr userDrawn="1"/>
        </p:nvSpPr>
        <p:spPr>
          <a:xfrm>
            <a:off x="7321550" y="0"/>
            <a:ext cx="1524000" cy="8509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prstClr val="white"/>
              </a:solidFill>
            </a:endParaRPr>
          </a:p>
        </p:txBody>
      </p:sp>
      <p:pic>
        <p:nvPicPr>
          <p:cNvPr id="10" name="Grafik 9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99403" y="92538"/>
            <a:ext cx="1632727" cy="593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2829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Rechteck 4"/>
          <p:cNvSpPr/>
          <p:nvPr userDrawn="1"/>
        </p:nvSpPr>
        <p:spPr>
          <a:xfrm>
            <a:off x="419844" y="1277599"/>
            <a:ext cx="8424936" cy="3487190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02867326-4AE9-794E-8F64-CB236DB707C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409793" y="176093"/>
            <a:ext cx="1386229" cy="481532"/>
          </a:xfrm>
          <a:prstGeom prst="rect">
            <a:avLst/>
          </a:prstGeom>
        </p:spPr>
      </p:pic>
      <p:sp>
        <p:nvSpPr>
          <p:cNvPr id="7" name="Rechteck 6"/>
          <p:cNvSpPr/>
          <p:nvPr userDrawn="1"/>
        </p:nvSpPr>
        <p:spPr>
          <a:xfrm>
            <a:off x="7321550" y="0"/>
            <a:ext cx="1524000" cy="8509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prstClr val="white"/>
              </a:solidFill>
            </a:endParaRPr>
          </a:p>
        </p:txBody>
      </p:sp>
      <p:pic>
        <p:nvPicPr>
          <p:cNvPr id="8" name="Grafik 7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99403" y="92538"/>
            <a:ext cx="1632727" cy="593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0020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e Se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/>
          <p:cNvSpPr/>
          <p:nvPr userDrawn="1"/>
        </p:nvSpPr>
        <p:spPr>
          <a:xfrm>
            <a:off x="7321550" y="0"/>
            <a:ext cx="1524000" cy="8509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Foliennummernplatzhalter 5"/>
          <p:cNvSpPr txBox="1">
            <a:spLocks/>
          </p:cNvSpPr>
          <p:nvPr userDrawn="1"/>
        </p:nvSpPr>
        <p:spPr>
          <a:xfrm>
            <a:off x="7763408" y="4738813"/>
            <a:ext cx="1057063" cy="16973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de-DE"/>
            </a:defPPr>
            <a:lvl1pPr marL="0" algn="r" defTabSz="457200" rtl="0" eaLnBrk="1" latinLnBrk="0" hangingPunct="1">
              <a:lnSpc>
                <a:spcPct val="60000"/>
              </a:lnSpc>
              <a:defRPr sz="800" kern="1200">
                <a:solidFill>
                  <a:srgbClr val="0092D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>
                <a:solidFill>
                  <a:schemeClr val="tx1"/>
                </a:solidFill>
              </a:rPr>
              <a:t>//</a:t>
            </a:r>
            <a:r>
              <a:rPr lang="de-DE" dirty="0"/>
              <a:t> </a:t>
            </a:r>
            <a:fld id="{8E821C83-84D4-BF47-9BEB-DE7BBACF0AD8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02867326-4AE9-794E-8F64-CB236DB707C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09793" y="176093"/>
            <a:ext cx="1386229" cy="481532"/>
          </a:xfrm>
          <a:prstGeom prst="rect">
            <a:avLst/>
          </a:prstGeom>
        </p:spPr>
      </p:pic>
      <p:sp>
        <p:nvSpPr>
          <p:cNvPr id="9" name="Textfeld 8"/>
          <p:cNvSpPr txBox="1"/>
          <p:nvPr userDrawn="1"/>
        </p:nvSpPr>
        <p:spPr>
          <a:xfrm>
            <a:off x="304789" y="4710351"/>
            <a:ext cx="1890947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50" dirty="0">
                <a:solidFill>
                  <a:srgbClr val="0092D2"/>
                </a:solidFill>
                <a:latin typeface="Verdana"/>
                <a:cs typeface="Verdana"/>
              </a:rPr>
              <a:t>www.internationaldataspaces.org</a:t>
            </a:r>
          </a:p>
        </p:txBody>
      </p:sp>
      <p:sp>
        <p:nvSpPr>
          <p:cNvPr id="7" name="Rechteck 6"/>
          <p:cNvSpPr/>
          <p:nvPr userDrawn="1"/>
        </p:nvSpPr>
        <p:spPr>
          <a:xfrm>
            <a:off x="7321550" y="0"/>
            <a:ext cx="1524000" cy="8509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prstClr val="white"/>
              </a:solidFill>
            </a:endParaRPr>
          </a:p>
        </p:txBody>
      </p:sp>
      <p:pic>
        <p:nvPicPr>
          <p:cNvPr id="10" name="Grafik 9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99403" y="92538"/>
            <a:ext cx="1632727" cy="593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788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Leere Se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041" b="40175"/>
          <a:stretch/>
        </p:blipFill>
        <p:spPr>
          <a:xfrm>
            <a:off x="-3616" y="-20537"/>
            <a:ext cx="9147615" cy="5184576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</a:effectLst>
        </p:spPr>
      </p:pic>
      <p:sp>
        <p:nvSpPr>
          <p:cNvPr id="10" name="Rechteck 9"/>
          <p:cNvSpPr/>
          <p:nvPr userDrawn="1"/>
        </p:nvSpPr>
        <p:spPr>
          <a:xfrm>
            <a:off x="-3615" y="-20537"/>
            <a:ext cx="9147615" cy="5184576"/>
          </a:xfrm>
          <a:prstGeom prst="rect">
            <a:avLst/>
          </a:prstGeom>
          <a:solidFill>
            <a:schemeClr val="bg1">
              <a:alpha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hteck 10"/>
          <p:cNvSpPr/>
          <p:nvPr userDrawn="1"/>
        </p:nvSpPr>
        <p:spPr>
          <a:xfrm>
            <a:off x="7321550" y="0"/>
            <a:ext cx="1524000" cy="8509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Foliennummernplatzhalter 5"/>
          <p:cNvSpPr txBox="1">
            <a:spLocks/>
          </p:cNvSpPr>
          <p:nvPr userDrawn="1"/>
        </p:nvSpPr>
        <p:spPr>
          <a:xfrm>
            <a:off x="7763408" y="4738813"/>
            <a:ext cx="1057063" cy="16973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de-DE"/>
            </a:defPPr>
            <a:lvl1pPr marL="0" algn="r" defTabSz="457200" rtl="0" eaLnBrk="1" latinLnBrk="0" hangingPunct="1">
              <a:lnSpc>
                <a:spcPct val="60000"/>
              </a:lnSpc>
              <a:defRPr sz="800" kern="1200">
                <a:solidFill>
                  <a:srgbClr val="0092D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>
                <a:solidFill>
                  <a:schemeClr val="tx1"/>
                </a:solidFill>
              </a:rPr>
              <a:t>//</a:t>
            </a:r>
            <a:r>
              <a:rPr lang="de-DE" dirty="0"/>
              <a:t> </a:t>
            </a:r>
            <a:fld id="{8E821C83-84D4-BF47-9BEB-DE7BBACF0AD8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02867326-4AE9-794E-8F64-CB236DB707C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409793" y="176093"/>
            <a:ext cx="1386229" cy="481532"/>
          </a:xfrm>
          <a:prstGeom prst="rect">
            <a:avLst/>
          </a:prstGeom>
        </p:spPr>
      </p:pic>
      <p:sp>
        <p:nvSpPr>
          <p:cNvPr id="9" name="Textfeld 8"/>
          <p:cNvSpPr txBox="1"/>
          <p:nvPr userDrawn="1"/>
        </p:nvSpPr>
        <p:spPr>
          <a:xfrm>
            <a:off x="304789" y="4710351"/>
            <a:ext cx="1890947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50" dirty="0">
                <a:solidFill>
                  <a:srgbClr val="0092D2"/>
                </a:solidFill>
                <a:latin typeface="Verdana"/>
                <a:cs typeface="Verdana"/>
              </a:rPr>
              <a:t>www.internationaldataspaces.org</a:t>
            </a:r>
          </a:p>
        </p:txBody>
      </p:sp>
      <p:sp>
        <p:nvSpPr>
          <p:cNvPr id="12" name="Rechteck 11"/>
          <p:cNvSpPr/>
          <p:nvPr userDrawn="1"/>
        </p:nvSpPr>
        <p:spPr>
          <a:xfrm>
            <a:off x="7321550" y="0"/>
            <a:ext cx="1524000" cy="8509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prstClr val="white"/>
              </a:solidFill>
            </a:endParaRPr>
          </a:p>
        </p:txBody>
      </p:sp>
      <p:pic>
        <p:nvPicPr>
          <p:cNvPr id="13" name="Grafik 12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99403" y="92538"/>
            <a:ext cx="1632727" cy="593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7789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Leere Se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300"/>
          <a:stretch/>
        </p:blipFill>
        <p:spPr>
          <a:xfrm>
            <a:off x="-1370" y="-1"/>
            <a:ext cx="9145370" cy="5164039"/>
          </a:xfrm>
          <a:prstGeom prst="rect">
            <a:avLst/>
          </a:prstGeom>
        </p:spPr>
      </p:pic>
      <p:sp>
        <p:nvSpPr>
          <p:cNvPr id="7" name="Rechteck 6"/>
          <p:cNvSpPr/>
          <p:nvPr userDrawn="1"/>
        </p:nvSpPr>
        <p:spPr>
          <a:xfrm>
            <a:off x="-1614" y="-23805"/>
            <a:ext cx="9145614" cy="5167305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Foliennummernplatzhalter 5"/>
          <p:cNvSpPr txBox="1">
            <a:spLocks/>
          </p:cNvSpPr>
          <p:nvPr userDrawn="1"/>
        </p:nvSpPr>
        <p:spPr>
          <a:xfrm>
            <a:off x="7763408" y="4738813"/>
            <a:ext cx="1057063" cy="16973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de-DE"/>
            </a:defPPr>
            <a:lvl1pPr marL="0" algn="r" defTabSz="457200" rtl="0" eaLnBrk="1" latinLnBrk="0" hangingPunct="1">
              <a:lnSpc>
                <a:spcPct val="60000"/>
              </a:lnSpc>
              <a:defRPr sz="800" kern="1200">
                <a:solidFill>
                  <a:srgbClr val="0092D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>
                <a:solidFill>
                  <a:schemeClr val="tx1"/>
                </a:solidFill>
              </a:rPr>
              <a:t>//</a:t>
            </a:r>
            <a:r>
              <a:rPr lang="de-DE" dirty="0"/>
              <a:t> </a:t>
            </a:r>
            <a:fld id="{8E821C83-84D4-BF47-9BEB-DE7BBACF0AD8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02867326-4AE9-794E-8F64-CB236DB707C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409793" y="176093"/>
            <a:ext cx="1386229" cy="481532"/>
          </a:xfrm>
          <a:prstGeom prst="rect">
            <a:avLst/>
          </a:prstGeom>
        </p:spPr>
      </p:pic>
      <p:sp>
        <p:nvSpPr>
          <p:cNvPr id="9" name="Textfeld 8"/>
          <p:cNvSpPr txBox="1"/>
          <p:nvPr userDrawn="1"/>
        </p:nvSpPr>
        <p:spPr>
          <a:xfrm>
            <a:off x="304789" y="4710351"/>
            <a:ext cx="1890947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50" dirty="0">
                <a:solidFill>
                  <a:srgbClr val="0092D2"/>
                </a:solidFill>
                <a:latin typeface="Verdana"/>
                <a:cs typeface="Verdana"/>
              </a:rPr>
              <a:t>www.internationaldataspaces.org</a:t>
            </a:r>
          </a:p>
        </p:txBody>
      </p:sp>
      <p:sp>
        <p:nvSpPr>
          <p:cNvPr id="10" name="Rechteck 9"/>
          <p:cNvSpPr/>
          <p:nvPr userDrawn="1"/>
        </p:nvSpPr>
        <p:spPr>
          <a:xfrm>
            <a:off x="7321550" y="0"/>
            <a:ext cx="1524000" cy="8509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prstClr val="white"/>
              </a:solidFill>
            </a:endParaRPr>
          </a:p>
        </p:txBody>
      </p:sp>
      <p:pic>
        <p:nvPicPr>
          <p:cNvPr id="11" name="Grafik 10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99403" y="92538"/>
            <a:ext cx="1632727" cy="593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3019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eere Se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46"/>
          <a:stretch/>
        </p:blipFill>
        <p:spPr>
          <a:xfrm>
            <a:off x="0" y="-20538"/>
            <a:ext cx="9145614" cy="5164038"/>
          </a:xfrm>
          <a:prstGeom prst="rect">
            <a:avLst/>
          </a:prstGeom>
        </p:spPr>
      </p:pic>
      <p:sp>
        <p:nvSpPr>
          <p:cNvPr id="10" name="Rechteck 9"/>
          <p:cNvSpPr/>
          <p:nvPr userDrawn="1"/>
        </p:nvSpPr>
        <p:spPr>
          <a:xfrm>
            <a:off x="0" y="-23805"/>
            <a:ext cx="9145614" cy="5167305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Foliennummernplatzhalter 5"/>
          <p:cNvSpPr txBox="1">
            <a:spLocks/>
          </p:cNvSpPr>
          <p:nvPr userDrawn="1"/>
        </p:nvSpPr>
        <p:spPr>
          <a:xfrm>
            <a:off x="7763408" y="4738813"/>
            <a:ext cx="1057063" cy="16973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de-DE"/>
            </a:defPPr>
            <a:lvl1pPr marL="0" algn="r" defTabSz="457200" rtl="0" eaLnBrk="1" latinLnBrk="0" hangingPunct="1">
              <a:lnSpc>
                <a:spcPct val="60000"/>
              </a:lnSpc>
              <a:defRPr sz="800" kern="1200">
                <a:solidFill>
                  <a:srgbClr val="0092D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>
                <a:solidFill>
                  <a:schemeClr val="tx1"/>
                </a:solidFill>
              </a:rPr>
              <a:t>//</a:t>
            </a:r>
            <a:r>
              <a:rPr lang="de-DE" dirty="0"/>
              <a:t> </a:t>
            </a:r>
            <a:fld id="{8E821C83-84D4-BF47-9BEB-DE7BBACF0AD8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02867326-4AE9-794E-8F64-CB236DB707C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409793" y="176093"/>
            <a:ext cx="1386229" cy="481532"/>
          </a:xfrm>
          <a:prstGeom prst="rect">
            <a:avLst/>
          </a:prstGeom>
        </p:spPr>
      </p:pic>
      <p:sp>
        <p:nvSpPr>
          <p:cNvPr id="9" name="Textfeld 8"/>
          <p:cNvSpPr txBox="1"/>
          <p:nvPr userDrawn="1"/>
        </p:nvSpPr>
        <p:spPr>
          <a:xfrm>
            <a:off x="304789" y="4710351"/>
            <a:ext cx="1890947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50" dirty="0">
                <a:solidFill>
                  <a:srgbClr val="0092D2"/>
                </a:solidFill>
                <a:latin typeface="Verdana"/>
                <a:cs typeface="Verdana"/>
              </a:rPr>
              <a:t>www.internationaldataspaces.org</a:t>
            </a:r>
          </a:p>
        </p:txBody>
      </p:sp>
      <p:sp>
        <p:nvSpPr>
          <p:cNvPr id="7" name="Rechteck 6"/>
          <p:cNvSpPr/>
          <p:nvPr userDrawn="1"/>
        </p:nvSpPr>
        <p:spPr>
          <a:xfrm>
            <a:off x="7321550" y="0"/>
            <a:ext cx="1524000" cy="8509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prstClr val="white"/>
              </a:solidFill>
            </a:endParaRPr>
          </a:p>
        </p:txBody>
      </p:sp>
      <p:pic>
        <p:nvPicPr>
          <p:cNvPr id="11" name="Grafik 10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99403" y="92538"/>
            <a:ext cx="1632727" cy="593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4921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15176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18783139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3" r:id="rId3"/>
    <p:sldLayoutId id="2147483654" r:id="rId4"/>
    <p:sldLayoutId id="2147483764" r:id="rId5"/>
    <p:sldLayoutId id="2147483659" r:id="rId6"/>
    <p:sldLayoutId id="2147483768" r:id="rId7"/>
    <p:sldLayoutId id="2147483767" r:id="rId8"/>
    <p:sldLayoutId id="2147483766" r:id="rId9"/>
    <p:sldLayoutId id="2147483670" r:id="rId10"/>
    <p:sldLayoutId id="2147483765" r:id="rId11"/>
    <p:sldLayoutId id="2147483754" r:id="rId12"/>
    <p:sldLayoutId id="2147483758" r:id="rId13"/>
    <p:sldLayoutId id="2147483759" r:id="rId14"/>
    <p:sldLayoutId id="2147483769" r:id="rId15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1800" b="1" kern="1200" cap="all">
          <a:solidFill>
            <a:schemeClr val="tx1"/>
          </a:solidFill>
          <a:latin typeface="Verdana"/>
          <a:ea typeface="+mj-ea"/>
          <a:cs typeface="Verdana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/>
          </a:solidFill>
          <a:latin typeface="Verdana"/>
          <a:ea typeface="+mn-ea"/>
          <a:cs typeface="Verdana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1200" kern="1200">
          <a:solidFill>
            <a:schemeClr val="tx1"/>
          </a:solidFill>
          <a:latin typeface="Verdana"/>
          <a:ea typeface="+mn-ea"/>
          <a:cs typeface="Verdana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800" kern="1200">
          <a:solidFill>
            <a:schemeClr val="tx1"/>
          </a:solidFill>
          <a:latin typeface="Verdana"/>
          <a:ea typeface="+mn-ea"/>
          <a:cs typeface="Verdana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000" i="1" kern="1200" cap="all">
          <a:solidFill>
            <a:schemeClr val="tx1"/>
          </a:solidFill>
          <a:latin typeface="Georgia"/>
          <a:ea typeface="+mn-ea"/>
          <a:cs typeface="Georgia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i="1" kern="1200">
          <a:solidFill>
            <a:schemeClr val="tx1"/>
          </a:solidFill>
          <a:latin typeface="Georgia"/>
          <a:ea typeface="+mn-ea"/>
          <a:cs typeface="Georgia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base_url/transfer-processes/request" TargetMode="External"/><Relationship Id="rId2" Type="http://schemas.openxmlformats.org/officeDocument/2006/relationships/hyperlink" Target="https://connector.com/negotiations/request" TargetMode="Externa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3.png"/><Relationship Id="rId4" Type="http://schemas.openxmlformats.org/officeDocument/2006/relationships/hyperlink" Target="https://datatracker.ietf.org/doc/html/rfc5988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.org/TR/vocab-dcat-3/#Class:Distribution" TargetMode="External"/><Relationship Id="rId2" Type="http://schemas.openxmlformats.org/officeDocument/2006/relationships/hyperlink" Target="https://www.w3.org/TR/vocab-dcat-3/#Class:Dataset" TargetMode="Externa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w3.org/TR/vocab-dcat-3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s://base_url/negotiations/:id/termination" TargetMode="External"/><Relationship Id="rId3" Type="http://schemas.openxmlformats.org/officeDocument/2006/relationships/hyperlink" Target="https://base_url/transfer-processes/request" TargetMode="External"/><Relationship Id="rId7" Type="http://schemas.openxmlformats.org/officeDocument/2006/relationships/hyperlink" Target="https://connector.com/negotiations/:id/agreement/verification" TargetMode="External"/><Relationship Id="rId12" Type="http://schemas.openxmlformats.org/officeDocument/2006/relationships/image" Target="../media/image28.png"/><Relationship Id="rId2" Type="http://schemas.openxmlformats.org/officeDocument/2006/relationships/hyperlink" Target="https://connector.com/negotiations/:id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connector.com/negotiations/:id/events" TargetMode="External"/><Relationship Id="rId11" Type="http://schemas.openxmlformats.org/officeDocument/2006/relationships/image" Target="../media/image27.png"/><Relationship Id="rId5" Type="http://schemas.openxmlformats.org/officeDocument/2006/relationships/hyperlink" Target="https://base_url/negotiations/:id/request" TargetMode="External"/><Relationship Id="rId10" Type="http://schemas.openxmlformats.org/officeDocument/2006/relationships/hyperlink" Target="https://base_url/negotiations/:id/agreement" TargetMode="External"/><Relationship Id="rId4" Type="http://schemas.openxmlformats.org/officeDocument/2006/relationships/hyperlink" Target="https://connector.com/negotiations/request" TargetMode="External"/><Relationship Id="rId9" Type="http://schemas.openxmlformats.org/officeDocument/2006/relationships/hyperlink" Target="https://base_url/negotiations/:id/offers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hyperlink" Target="https://base_url/transfer-processes/request" TargetMode="External"/><Relationship Id="rId7" Type="http://schemas.openxmlformats.org/officeDocument/2006/relationships/hyperlink" Target="https://connector.com/transfer-processes/:id/suspension" TargetMode="External"/><Relationship Id="rId2" Type="http://schemas.openxmlformats.org/officeDocument/2006/relationships/hyperlink" Target="https://base_url/transfer-processes/:id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connector.com/transfer-processes/:id/termination" TargetMode="External"/><Relationship Id="rId5" Type="http://schemas.openxmlformats.org/officeDocument/2006/relationships/hyperlink" Target="https://connector.com/transfer-processes/:id/completion" TargetMode="External"/><Relationship Id="rId4" Type="http://schemas.openxmlformats.org/officeDocument/2006/relationships/hyperlink" Target="https://base_url/transfer-processes/:id/start" TargetMode="External"/><Relationship Id="rId9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sv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svg"/><Relationship Id="rId4" Type="http://schemas.openxmlformats.org/officeDocument/2006/relationships/image" Target="../media/image12.svg"/><Relationship Id="rId9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7"/>
          </p:nvPr>
        </p:nvSpPr>
        <p:spPr>
          <a:xfrm>
            <a:off x="304800" y="3933147"/>
            <a:ext cx="8443664" cy="596899"/>
          </a:xfrm>
        </p:spPr>
        <p:txBody>
          <a:bodyPr>
            <a:normAutofit/>
          </a:bodyPr>
          <a:lstStyle/>
          <a:p>
            <a:r>
              <a:rPr lang="en-GB" dirty="0"/>
              <a:t>Ids communication guide v2</a:t>
            </a:r>
          </a:p>
          <a:p>
            <a:endParaRPr lang="en-GB" sz="13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GB" sz="13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Julia Pampus</a:t>
            </a:r>
            <a:endParaRPr lang="en-GB" sz="11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1800" dirty="0">
                <a:solidFill>
                  <a:schemeClr val="bg1"/>
                </a:solidFill>
              </a:rPr>
              <a:t>International Data Spaces</a:t>
            </a:r>
          </a:p>
        </p:txBody>
      </p:sp>
      <p:sp>
        <p:nvSpPr>
          <p:cNvPr id="4" name="Textplatzhalter 1"/>
          <p:cNvSpPr txBox="1">
            <a:spLocks/>
          </p:cNvSpPr>
          <p:nvPr/>
        </p:nvSpPr>
        <p:spPr>
          <a:xfrm>
            <a:off x="304800" y="4259465"/>
            <a:ext cx="8443664" cy="2160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lnSpc>
                <a:spcPct val="60000"/>
              </a:lnSpc>
              <a:spcBef>
                <a:spcPct val="20000"/>
              </a:spcBef>
              <a:buFont typeface="Arial"/>
              <a:buNone/>
              <a:defRPr lang="de-DE" sz="1800" kern="1200" cap="all" dirty="0">
                <a:solidFill>
                  <a:srgbClr val="0092D2"/>
                </a:solidFill>
                <a:latin typeface="Verdana"/>
                <a:ea typeface="+mn-ea"/>
                <a:cs typeface="Verdana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200" kern="1200">
                <a:solidFill>
                  <a:schemeClr val="tx1"/>
                </a:solidFill>
                <a:latin typeface="Verdana"/>
                <a:ea typeface="+mn-ea"/>
                <a:cs typeface="Verdana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800" kern="1200">
                <a:solidFill>
                  <a:schemeClr val="tx1"/>
                </a:solidFill>
                <a:latin typeface="Verdana"/>
                <a:ea typeface="+mn-ea"/>
                <a:cs typeface="Verdana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000" i="1" kern="1200" cap="all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i="1" kern="120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13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								</a:t>
            </a:r>
            <a:r>
              <a:rPr lang="en-GB" sz="1200" i="1" dirty="0">
                <a:solidFill>
                  <a:schemeClr val="bg1"/>
                </a:solidFill>
                <a:latin typeface="Georgia" panose="02040502050405020303" pitchFamily="18" charset="0"/>
              </a:rPr>
              <a:t>Dortmund, </a:t>
            </a:r>
            <a:r>
              <a:rPr lang="en-GB" sz="1200" i="1" dirty="0" err="1">
                <a:solidFill>
                  <a:schemeClr val="bg1"/>
                </a:solidFill>
                <a:latin typeface="Georgia" panose="02040502050405020303" pitchFamily="18" charset="0"/>
              </a:rPr>
              <a:t>december</a:t>
            </a:r>
            <a:r>
              <a:rPr lang="en-GB" sz="1200" i="1" dirty="0">
                <a:solidFill>
                  <a:schemeClr val="bg1"/>
                </a:solidFill>
                <a:latin typeface="Georgia" panose="02040502050405020303" pitchFamily="18" charset="0"/>
              </a:rPr>
              <a:t> 7</a:t>
            </a:r>
            <a:r>
              <a:rPr lang="en-GB" sz="1200" i="1" baseline="30000" dirty="0">
                <a:solidFill>
                  <a:schemeClr val="bg1"/>
                </a:solidFill>
                <a:latin typeface="Georgia" panose="02040502050405020303" pitchFamily="18" charset="0"/>
              </a:rPr>
              <a:t>TH</a:t>
            </a:r>
            <a:r>
              <a:rPr lang="en-GB" sz="1200" i="1" dirty="0">
                <a:solidFill>
                  <a:schemeClr val="bg1"/>
                </a:solidFill>
                <a:latin typeface="Georgia" panose="02040502050405020303" pitchFamily="18" charset="0"/>
              </a:rPr>
              <a:t>, 2022</a:t>
            </a:r>
            <a:endParaRPr lang="en-GB" sz="11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42265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Catalog </a:t>
            </a:r>
            <a:r>
              <a:rPr lang="de-DE" dirty="0" err="1"/>
              <a:t>protocol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e-DE" dirty="0" err="1"/>
              <a:t>Overview</a:t>
            </a:r>
            <a:endParaRPr lang="de-DE" dirty="0"/>
          </a:p>
        </p:txBody>
      </p:sp>
      <p:sp>
        <p:nvSpPr>
          <p:cNvPr id="12" name="Rechteck 11"/>
          <p:cNvSpPr/>
          <p:nvPr/>
        </p:nvSpPr>
        <p:spPr>
          <a:xfrm>
            <a:off x="395021" y="1727180"/>
            <a:ext cx="252079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hangingPunct="0">
              <a:buFont typeface="Arial" panose="020B0604020202020204" pitchFamily="34" charset="0"/>
              <a:buChar char="•"/>
            </a:pPr>
            <a:r>
              <a:rPr lang="en-US" sz="1200" dirty="0"/>
              <a:t>Request: </a:t>
            </a:r>
            <a:r>
              <a:rPr lang="en-US" sz="1200" dirty="0" err="1"/>
              <a:t>CatalogRequestMessage</a:t>
            </a:r>
            <a:r>
              <a:rPr lang="en-US" sz="1200" dirty="0"/>
              <a:t> (sent by consumer)</a:t>
            </a:r>
          </a:p>
          <a:p>
            <a:pPr marL="171450" indent="-171450" hangingPunct="0">
              <a:buFont typeface="Arial" panose="020B0604020202020204" pitchFamily="34" charset="0"/>
              <a:buChar char="•"/>
            </a:pPr>
            <a:r>
              <a:rPr lang="en-US" sz="1200" dirty="0"/>
              <a:t>Response: DCAT Catalog (sent by provider, cataloging service)</a:t>
            </a:r>
          </a:p>
          <a:p>
            <a:pPr marL="171450" indent="-171450" hangingPunct="0">
              <a:buFont typeface="Arial" panose="020B0604020202020204" pitchFamily="34" charset="0"/>
              <a:buChar char="•"/>
            </a:pPr>
            <a:endParaRPr lang="en-US" sz="1200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AA768590-9208-4468-9B02-0A92DC6DB5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54" r="-1174"/>
          <a:stretch/>
        </p:blipFill>
        <p:spPr>
          <a:xfrm>
            <a:off x="395021" y="2715767"/>
            <a:ext cx="2520795" cy="807328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D38A444F-96F4-4212-8A88-2F4A89E8FFA6}"/>
              </a:ext>
            </a:extLst>
          </p:cNvPr>
          <p:cNvSpPr/>
          <p:nvPr/>
        </p:nvSpPr>
        <p:spPr>
          <a:xfrm>
            <a:off x="3275856" y="1714499"/>
            <a:ext cx="5401115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hangingPunct="0"/>
            <a:r>
              <a:rPr lang="en-US" sz="1200" b="1" dirty="0"/>
              <a:t>Queries and Filter Expressions</a:t>
            </a:r>
          </a:p>
          <a:p>
            <a:pPr marL="171450" indent="-171450" hangingPunct="0">
              <a:buFont typeface="Arial" panose="020B0604020202020204" pitchFamily="34" charset="0"/>
              <a:buChar char="•"/>
            </a:pPr>
            <a:r>
              <a:rPr lang="en-US" sz="1200" dirty="0"/>
              <a:t>May support queries or filter expressions as an implementation-specific feature</a:t>
            </a:r>
          </a:p>
          <a:p>
            <a:pPr marL="171450" indent="-171450" hangingPunct="0">
              <a:buFont typeface="Arial" panose="020B0604020202020204" pitchFamily="34" charset="0"/>
              <a:buChar char="•"/>
            </a:pPr>
            <a:r>
              <a:rPr lang="en-GB" sz="1200" dirty="0"/>
              <a:t>Client-side querying: periodically crawling, caching, querying against local storage</a:t>
            </a:r>
          </a:p>
          <a:p>
            <a:pPr marL="171450" indent="-171450" hangingPunct="0">
              <a:buFont typeface="Arial" panose="020B0604020202020204" pitchFamily="34" charset="0"/>
              <a:buChar char="•"/>
            </a:pPr>
            <a:endParaRPr lang="en-GB" sz="1200" dirty="0"/>
          </a:p>
          <a:p>
            <a:pPr hangingPunct="0"/>
            <a:r>
              <a:rPr lang="en-US" sz="1200" b="1" dirty="0"/>
              <a:t>Replication Protocol</a:t>
            </a:r>
          </a:p>
          <a:p>
            <a:pPr marL="171450" indent="-171450" hangingPunct="0">
              <a:buFont typeface="Arial" panose="020B0604020202020204" pitchFamily="34" charset="0"/>
              <a:buChar char="•"/>
            </a:pPr>
            <a:r>
              <a:rPr lang="en-GB" sz="1200" dirty="0"/>
              <a:t>Design for federated services without the need for a replication protocol</a:t>
            </a:r>
          </a:p>
          <a:p>
            <a:pPr marL="171450" indent="-171450" hangingPunct="0">
              <a:buFont typeface="Arial" panose="020B0604020202020204" pitchFamily="34" charset="0"/>
              <a:buChar char="•"/>
            </a:pPr>
            <a:r>
              <a:rPr lang="en-GB" sz="1200" dirty="0"/>
              <a:t>Each consumer is responsible for issuing requests to 1..N </a:t>
            </a:r>
            <a:r>
              <a:rPr lang="en-GB" sz="1200" dirty="0" err="1"/>
              <a:t>catalog</a:t>
            </a:r>
            <a:r>
              <a:rPr lang="en-GB" sz="1200" dirty="0"/>
              <a:t> services</a:t>
            </a:r>
          </a:p>
          <a:p>
            <a:pPr hangingPunct="0"/>
            <a:endParaRPr lang="en-US" sz="1200" dirty="0"/>
          </a:p>
          <a:p>
            <a:pPr hangingPunct="0"/>
            <a:r>
              <a:rPr lang="en-US" sz="1200" b="1" dirty="0"/>
              <a:t>Security</a:t>
            </a:r>
          </a:p>
          <a:p>
            <a:pPr marL="171450" indent="-171450" hangingPunct="0">
              <a:buFont typeface="Arial" panose="020B0604020202020204" pitchFamily="34" charset="0"/>
              <a:buChar char="•"/>
            </a:pPr>
            <a:r>
              <a:rPr lang="en-GB" sz="1200" dirty="0"/>
              <a:t>It is expected (not required) that </a:t>
            </a:r>
            <a:r>
              <a:rPr lang="en-GB" sz="1200" dirty="0" err="1"/>
              <a:t>catalog</a:t>
            </a:r>
            <a:r>
              <a:rPr lang="en-GB" sz="1200" dirty="0"/>
              <a:t> services implement access control </a:t>
            </a:r>
          </a:p>
          <a:p>
            <a:pPr marL="171450" indent="-171450" hangingPunct="0">
              <a:buFont typeface="Arial" panose="020B0604020202020204" pitchFamily="34" charset="0"/>
              <a:buChar char="•"/>
            </a:pPr>
            <a:r>
              <a:rPr lang="en-GB" sz="1200" dirty="0"/>
              <a:t>Allowing different </a:t>
            </a:r>
            <a:r>
              <a:rPr lang="en-GB" sz="1200" b="0" i="0" dirty="0">
                <a:solidFill>
                  <a:srgbClr val="24292F"/>
                </a:solidFill>
                <a:effectLst/>
                <a:latin typeface="-apple-system"/>
              </a:rPr>
              <a:t>security mechanisms </a:t>
            </a:r>
            <a:r>
              <a:rPr lang="en-GB" sz="1200" dirty="0"/>
              <a:t>(part of the </a:t>
            </a:r>
            <a:r>
              <a:rPr lang="en-GB" sz="1200" dirty="0" err="1"/>
              <a:t>catalog</a:t>
            </a:r>
            <a:r>
              <a:rPr lang="en-GB" sz="1200" dirty="0"/>
              <a:t> binding specification)</a:t>
            </a:r>
          </a:p>
          <a:p>
            <a:pPr marL="171450" indent="-171450" hangingPunct="0">
              <a:buFont typeface="Arial" panose="020B0604020202020204" pitchFamily="34" charset="0"/>
              <a:buChar char="•"/>
            </a:pPr>
            <a:endParaRPr lang="en-GB" sz="1200" dirty="0"/>
          </a:p>
          <a:p>
            <a:pPr hangingPunct="0"/>
            <a:r>
              <a:rPr lang="en-US" sz="1200" b="1" dirty="0"/>
              <a:t>Catalog Broker</a:t>
            </a:r>
          </a:p>
          <a:p>
            <a:pPr marL="171450" indent="-171450" hangingPunct="0">
              <a:buFont typeface="Arial" panose="020B0604020202020204" pitchFamily="34" charset="0"/>
              <a:buChar char="•"/>
            </a:pPr>
            <a:r>
              <a:rPr lang="en-GB" sz="1200" dirty="0"/>
              <a:t>Trusted access to 1..N upstream </a:t>
            </a:r>
            <a:r>
              <a:rPr lang="en-GB" sz="1200" dirty="0" err="1"/>
              <a:t>catalog</a:t>
            </a:r>
            <a:r>
              <a:rPr lang="en-GB" sz="1200" dirty="0"/>
              <a:t> services and advertises their </a:t>
            </a:r>
            <a:r>
              <a:rPr lang="en-GB" sz="1200" dirty="0" err="1"/>
              <a:t>catalogs</a:t>
            </a:r>
            <a:endParaRPr lang="en-GB" sz="1200" dirty="0"/>
          </a:p>
          <a:p>
            <a:pPr marL="171450" indent="-171450" hangingPunct="0">
              <a:buFont typeface="Arial" panose="020B0604020202020204" pitchFamily="34" charset="0"/>
              <a:buChar char="•"/>
            </a:pPr>
            <a:r>
              <a:rPr lang="en-GB" sz="1200" b="0" i="0" dirty="0">
                <a:solidFill>
                  <a:srgbClr val="24292F"/>
                </a:solidFill>
                <a:effectLst/>
                <a:latin typeface="-apple-system"/>
              </a:rPr>
              <a:t>Expected to </a:t>
            </a:r>
            <a:r>
              <a:rPr lang="en-GB" sz="1200" b="0" i="0" dirty="0" err="1">
                <a:solidFill>
                  <a:srgbClr val="24292F"/>
                </a:solidFill>
                <a:effectLst/>
                <a:latin typeface="-apple-system"/>
              </a:rPr>
              <a:t>honor</a:t>
            </a:r>
            <a:r>
              <a:rPr lang="en-GB" sz="1200" b="0" i="0" dirty="0">
                <a:solidFill>
                  <a:srgbClr val="24292F"/>
                </a:solidFill>
                <a:effectLst/>
                <a:latin typeface="-apple-system"/>
              </a:rPr>
              <a:t> upstream access control requirements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093013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Catalog </a:t>
            </a:r>
            <a:r>
              <a:rPr lang="de-DE" dirty="0" err="1"/>
              <a:t>protocol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e-DE" dirty="0"/>
              <a:t>HTTPS </a:t>
            </a:r>
            <a:r>
              <a:rPr lang="de-DE" dirty="0" err="1"/>
              <a:t>binding</a:t>
            </a:r>
            <a:endParaRPr lang="de-DE" dirty="0"/>
          </a:p>
        </p:txBody>
      </p:sp>
      <p:sp>
        <p:nvSpPr>
          <p:cNvPr id="12" name="Rechteck 11"/>
          <p:cNvSpPr/>
          <p:nvPr/>
        </p:nvSpPr>
        <p:spPr>
          <a:xfrm>
            <a:off x="395021" y="1727180"/>
            <a:ext cx="8302751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hangingPunct="0"/>
            <a:r>
              <a:rPr lang="en-GB" sz="1200" b="1" dirty="0">
                <a:sym typeface="Wingdings" panose="05000000000000000000" pitchFamily="2" charset="2"/>
              </a:rPr>
              <a:t>Mandatory Path Bindings (provided by actor P = provider or C = consumer)</a:t>
            </a:r>
            <a:endParaRPr lang="en-US" sz="1200" b="1" dirty="0"/>
          </a:p>
          <a:p>
            <a:pPr marL="171450" indent="-171450" hangingPunct="0">
              <a:buFont typeface="Arial" panose="020B0604020202020204" pitchFamily="34" charset="0"/>
              <a:buChar char="•"/>
            </a:pPr>
            <a:r>
              <a:rPr lang="en-GB" sz="1200" dirty="0">
                <a:sym typeface="Wingdings" panose="05000000000000000000" pitchFamily="2" charset="2"/>
              </a:rPr>
              <a:t>POST </a:t>
            </a:r>
            <a:r>
              <a:rPr lang="en-GB" sz="1200" dirty="0">
                <a:sym typeface="Wingdings" panose="05000000000000000000" pitchFamily="2" charset="2"/>
                <a:hlinkClick r:id="rId2"/>
              </a:rPr>
              <a:t>https://</a:t>
            </a:r>
            <a:r>
              <a:rPr lang="en-GB" sz="1200" dirty="0">
                <a:sym typeface="Wingdings" panose="05000000000000000000" pitchFamily="2" charset="2"/>
                <a:hlinkClick r:id="rId3"/>
              </a:rPr>
              <a:t>BASE_URL</a:t>
            </a:r>
            <a:r>
              <a:rPr lang="en-GB" sz="1200" dirty="0">
                <a:sym typeface="Wingdings" panose="05000000000000000000" pitchFamily="2" charset="2"/>
                <a:hlinkClick r:id="rId2"/>
              </a:rPr>
              <a:t>/catalog/request</a:t>
            </a:r>
            <a:r>
              <a:rPr lang="en-GB" sz="1200" dirty="0">
                <a:sym typeface="Wingdings" panose="05000000000000000000" pitchFamily="2" charset="2"/>
              </a:rPr>
              <a:t> (P)</a:t>
            </a:r>
          </a:p>
          <a:p>
            <a:pPr hangingPunct="0"/>
            <a:endParaRPr lang="en-US" sz="1200" dirty="0">
              <a:sym typeface="Wingdings" panose="05000000000000000000" pitchFamily="2" charset="2"/>
            </a:endParaRPr>
          </a:p>
          <a:p>
            <a:pPr hangingPunct="0"/>
            <a:r>
              <a:rPr lang="en-US" sz="1200" b="1" dirty="0">
                <a:sym typeface="Wingdings" panose="05000000000000000000" pitchFamily="2" charset="2"/>
              </a:rPr>
              <a:t>Authorization</a:t>
            </a:r>
          </a:p>
          <a:p>
            <a:pPr marL="171450" indent="-171450" hangingPunct="0">
              <a:buFont typeface="Arial" panose="020B0604020202020204" pitchFamily="34" charset="0"/>
              <a:buChar char="•"/>
            </a:pPr>
            <a:r>
              <a:rPr lang="en-GB" sz="1200" dirty="0"/>
              <a:t>HTTP Authorization header with a token</a:t>
            </a:r>
          </a:p>
          <a:p>
            <a:pPr marL="171450" indent="-171450" hangingPunct="0">
              <a:buFont typeface="Arial" panose="020B0604020202020204" pitchFamily="34" charset="0"/>
              <a:buChar char="•"/>
            </a:pPr>
            <a:r>
              <a:rPr lang="en-GB" sz="1200" dirty="0"/>
              <a:t>Content of the token is undefined (e.g., OAUTH2, Web DID, or other)</a:t>
            </a:r>
          </a:p>
          <a:p>
            <a:pPr hangingPunct="0"/>
            <a:endParaRPr lang="en-GB" sz="1200" dirty="0"/>
          </a:p>
          <a:p>
            <a:pPr hangingPunct="0"/>
            <a:r>
              <a:rPr lang="en-GB" sz="1200" b="1" i="0" dirty="0">
                <a:solidFill>
                  <a:srgbClr val="24292F"/>
                </a:solidFill>
                <a:effectLst/>
                <a:latin typeface="-apple-system"/>
              </a:rPr>
              <a:t>Pagination</a:t>
            </a:r>
          </a:p>
          <a:p>
            <a:pPr marL="171450" indent="-171450" hangingPunct="0">
              <a:buFont typeface="Arial" panose="020B0604020202020204" pitchFamily="34" charset="0"/>
              <a:buChar char="•"/>
            </a:pPr>
            <a:r>
              <a:rPr lang="en-GB" sz="1200" dirty="0"/>
              <a:t>Using </a:t>
            </a:r>
            <a:r>
              <a:rPr lang="en-GB" sz="1200" dirty="0">
                <a:hlinkClick r:id="rId4"/>
              </a:rPr>
              <a:t>Web Linking</a:t>
            </a:r>
            <a:r>
              <a:rPr lang="en-GB" sz="1200" dirty="0"/>
              <a:t> and the HTTP Link header</a:t>
            </a:r>
          </a:p>
          <a:p>
            <a:pPr marL="171450" indent="-171450" hangingPunct="0">
              <a:buFont typeface="Arial" panose="020B0604020202020204" pitchFamily="34" charset="0"/>
              <a:buChar char="•"/>
            </a:pPr>
            <a:r>
              <a:rPr lang="en-GB" sz="1200" dirty="0"/>
              <a:t>Link header will contain URLs for navigating to previous and subsequent results</a:t>
            </a:r>
          </a:p>
          <a:p>
            <a:pPr marL="171450" indent="-171450" hangingPunct="0">
              <a:buFont typeface="Arial" panose="020B0604020202020204" pitchFamily="34" charset="0"/>
              <a:buChar char="•"/>
            </a:pPr>
            <a:endParaRPr lang="en-GB" sz="1200" dirty="0"/>
          </a:p>
          <a:p>
            <a:pPr hangingPunct="0"/>
            <a:r>
              <a:rPr lang="en-GB" sz="1200" b="1" i="0" dirty="0">
                <a:solidFill>
                  <a:srgbClr val="24292F"/>
                </a:solidFill>
                <a:effectLst/>
                <a:latin typeface="-apple-system"/>
              </a:rPr>
              <a:t>Asynchronous Interactions</a:t>
            </a:r>
          </a:p>
          <a:p>
            <a:pPr marL="171450" indent="-171450" hangingPunct="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24292F"/>
                </a:solidFill>
                <a:latin typeface="-apple-system"/>
              </a:rPr>
              <a:t>O</a:t>
            </a:r>
            <a:r>
              <a:rPr lang="en-GB" sz="1200" b="0" i="0" dirty="0">
                <a:solidFill>
                  <a:srgbClr val="24292F"/>
                </a:solidFill>
                <a:effectLst/>
                <a:latin typeface="-apple-system"/>
              </a:rPr>
              <a:t>ptional support for asynchronous </a:t>
            </a:r>
            <a:r>
              <a:rPr lang="en-GB" sz="1200" b="0" i="0" dirty="0" err="1">
                <a:solidFill>
                  <a:srgbClr val="24292F"/>
                </a:solidFill>
                <a:effectLst/>
                <a:latin typeface="-apple-system"/>
              </a:rPr>
              <a:t>callbacks</a:t>
            </a:r>
            <a:r>
              <a:rPr lang="en-GB" sz="1200" b="0" i="0" dirty="0">
                <a:solidFill>
                  <a:srgbClr val="24292F"/>
                </a:solidFill>
                <a:effectLst/>
                <a:latin typeface="-apple-system"/>
              </a:rPr>
              <a:t> for the </a:t>
            </a:r>
            <a:r>
              <a:rPr lang="en-GB" sz="1200" b="0" i="0" dirty="0" err="1">
                <a:solidFill>
                  <a:srgbClr val="24292F"/>
                </a:solidFill>
                <a:effectLst/>
                <a:latin typeface="-apple-system"/>
              </a:rPr>
              <a:t>catalog</a:t>
            </a:r>
            <a:r>
              <a:rPr lang="en-GB" sz="1200" b="0" i="0" dirty="0">
                <a:solidFill>
                  <a:srgbClr val="24292F"/>
                </a:solidFill>
                <a:effectLst/>
                <a:latin typeface="-apple-system"/>
              </a:rPr>
              <a:t> response</a:t>
            </a:r>
          </a:p>
          <a:p>
            <a:pPr marL="171450" indent="-171450" hangingPunct="0">
              <a:buFont typeface="Arial" panose="020B0604020202020204" pitchFamily="34" charset="0"/>
              <a:buChar char="•"/>
            </a:pPr>
            <a:r>
              <a:rPr lang="en-GB" sz="1200" dirty="0"/>
              <a:t>Require adding a </a:t>
            </a:r>
            <a:r>
              <a:rPr lang="en-GB" sz="1200" i="1" dirty="0" err="1"/>
              <a:t>callbackAddress</a:t>
            </a:r>
            <a:r>
              <a:rPr lang="en-GB" sz="1200" dirty="0"/>
              <a:t> property and an </a:t>
            </a:r>
            <a:r>
              <a:rPr lang="en-GB" sz="1200" i="1" dirty="0"/>
              <a:t>@id </a:t>
            </a:r>
            <a:r>
              <a:rPr lang="en-GB" sz="1200" dirty="0"/>
              <a:t>to the request</a:t>
            </a:r>
            <a:endParaRPr lang="en-US" sz="1200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2FAFA44B-C971-486A-8178-98D7ED7574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6137" y="1113276"/>
            <a:ext cx="2901636" cy="3291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982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Catalog </a:t>
            </a:r>
            <a:r>
              <a:rPr lang="de-DE" dirty="0" err="1"/>
              <a:t>protocol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e-DE" dirty="0" err="1"/>
              <a:t>Vocabulary</a:t>
            </a:r>
            <a:r>
              <a:rPr lang="de-DE" dirty="0"/>
              <a:t> – </a:t>
            </a:r>
            <a:r>
              <a:rPr lang="de-DE" dirty="0" err="1"/>
              <a:t>Dcat</a:t>
            </a:r>
            <a:r>
              <a:rPr lang="de-DE" dirty="0"/>
              <a:t> Mapping</a:t>
            </a:r>
          </a:p>
        </p:txBody>
      </p:sp>
      <p:sp>
        <p:nvSpPr>
          <p:cNvPr id="12" name="Rechteck 11"/>
          <p:cNvSpPr/>
          <p:nvPr/>
        </p:nvSpPr>
        <p:spPr>
          <a:xfrm>
            <a:off x="395021" y="1727180"/>
            <a:ext cx="7129307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hangingPunct="0"/>
            <a:r>
              <a:rPr lang="en-GB" sz="1200" b="1" dirty="0"/>
              <a:t>Asset Entry</a:t>
            </a:r>
          </a:p>
          <a:p>
            <a:pPr marL="171450" indent="-171450" hangingPunct="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24292F"/>
                </a:solidFill>
                <a:latin typeface="-apple-system"/>
              </a:rPr>
              <a:t>Is a</a:t>
            </a:r>
            <a:r>
              <a:rPr lang="en-GB" sz="1200" b="0" i="0" dirty="0">
                <a:solidFill>
                  <a:srgbClr val="24292F"/>
                </a:solidFill>
                <a:effectLst/>
                <a:latin typeface="-apple-system"/>
              </a:rPr>
              <a:t> </a:t>
            </a:r>
            <a:r>
              <a:rPr lang="en-GB" sz="1200" b="0" i="0" u="none" strike="noStrike" dirty="0">
                <a:effectLst/>
                <a:latin typeface="-apple-system"/>
                <a:hlinkClick r:id="rId2"/>
              </a:rPr>
              <a:t>DCAT Dataset</a:t>
            </a:r>
            <a:endParaRPr lang="en-GB" sz="1200" i="1" dirty="0"/>
          </a:p>
          <a:p>
            <a:pPr marL="171450" indent="-171450" hangingPunct="0">
              <a:buFont typeface="Arial" panose="020B0604020202020204" pitchFamily="34" charset="0"/>
              <a:buChar char="•"/>
            </a:pPr>
            <a:r>
              <a:rPr lang="en-GB" sz="1200" b="0" i="0" dirty="0">
                <a:solidFill>
                  <a:srgbClr val="24292F"/>
                </a:solidFill>
                <a:effectLst/>
                <a:latin typeface="-apple-system"/>
              </a:rPr>
              <a:t>May have 1..N </a:t>
            </a:r>
            <a:r>
              <a:rPr lang="en-US" sz="1200" dirty="0" err="1"/>
              <a:t>dcat:hasPolicy</a:t>
            </a:r>
            <a:r>
              <a:rPr lang="en-US" sz="1200" dirty="0"/>
              <a:t> (ODRL offer)</a:t>
            </a:r>
          </a:p>
          <a:p>
            <a:pPr marL="171450" indent="-171450" hangingPunct="0">
              <a:buFont typeface="Arial" panose="020B0604020202020204" pitchFamily="34" charset="0"/>
              <a:buChar char="•"/>
            </a:pPr>
            <a:r>
              <a:rPr lang="en-GB" sz="1200" b="0" i="0" dirty="0">
                <a:solidFill>
                  <a:srgbClr val="24292F"/>
                </a:solidFill>
                <a:effectLst/>
                <a:latin typeface="-apple-system"/>
              </a:rPr>
              <a:t>Offers must NOT contain any target</a:t>
            </a:r>
          </a:p>
          <a:p>
            <a:pPr marL="171450" indent="-171450" hangingPunct="0">
              <a:buFont typeface="Arial" panose="020B0604020202020204" pitchFamily="34" charset="0"/>
              <a:buChar char="•"/>
            </a:pPr>
            <a:r>
              <a:rPr lang="en-GB" sz="1200" b="0" i="0" dirty="0">
                <a:solidFill>
                  <a:srgbClr val="24292F"/>
                </a:solidFill>
                <a:effectLst/>
                <a:latin typeface="-apple-system"/>
              </a:rPr>
              <a:t>The target of an offer is the asset associated with the containing asset entry</a:t>
            </a:r>
          </a:p>
          <a:p>
            <a:pPr marL="171450" indent="-171450" hangingPunct="0">
              <a:buFont typeface="Arial" panose="020B0604020202020204" pitchFamily="34" charset="0"/>
              <a:buChar char="•"/>
            </a:pPr>
            <a:endParaRPr lang="en-GB" sz="1200" b="0" i="0" dirty="0">
              <a:solidFill>
                <a:srgbClr val="24292F"/>
              </a:solidFill>
              <a:effectLst/>
              <a:latin typeface="-apple-system"/>
            </a:endParaRPr>
          </a:p>
          <a:p>
            <a:pPr hangingPunct="0"/>
            <a:r>
              <a:rPr lang="en-GB" sz="1200" b="1" dirty="0">
                <a:solidFill>
                  <a:srgbClr val="24292F"/>
                </a:solidFill>
                <a:latin typeface="-apple-system"/>
              </a:rPr>
              <a:t>Distribution</a:t>
            </a:r>
            <a:endParaRPr lang="en-GB" sz="1200" b="1" i="0" dirty="0">
              <a:solidFill>
                <a:srgbClr val="24292F"/>
              </a:solidFill>
              <a:effectLst/>
              <a:latin typeface="-apple-system"/>
            </a:endParaRPr>
          </a:p>
          <a:p>
            <a:pPr marL="171450" indent="-171450" hangingPunct="0">
              <a:buFont typeface="Arial" panose="020B0604020202020204" pitchFamily="34" charset="0"/>
              <a:buChar char="•"/>
            </a:pPr>
            <a:r>
              <a:rPr lang="en-GB" sz="1200" b="0" i="0" dirty="0">
                <a:solidFill>
                  <a:srgbClr val="24292F"/>
                </a:solidFill>
                <a:effectLst/>
                <a:latin typeface="-apple-system"/>
              </a:rPr>
              <a:t>An asset may contain 1..N </a:t>
            </a:r>
            <a:r>
              <a:rPr lang="en-GB" sz="1200" b="0" i="0" u="none" strike="noStrike" dirty="0">
                <a:effectLst/>
                <a:latin typeface="-apple-system"/>
                <a:hlinkClick r:id="rId3"/>
              </a:rPr>
              <a:t>DCAT Distributions</a:t>
            </a:r>
            <a:endParaRPr lang="en-GB" sz="1200" b="0" i="0" u="none" strike="noStrike" dirty="0">
              <a:effectLst/>
              <a:latin typeface="-apple-system"/>
            </a:endParaRPr>
          </a:p>
          <a:p>
            <a:pPr marL="171450" indent="-171450" hangingPunct="0">
              <a:buFont typeface="Arial" panose="020B0604020202020204" pitchFamily="34" charset="0"/>
              <a:buChar char="•"/>
            </a:pPr>
            <a:r>
              <a:rPr lang="en-GB" sz="1200" b="0" i="0" dirty="0">
                <a:solidFill>
                  <a:srgbClr val="24292F"/>
                </a:solidFill>
                <a:effectLst/>
                <a:latin typeface="-apple-system"/>
              </a:rPr>
              <a:t>Must have at least one </a:t>
            </a:r>
            <a:r>
              <a:rPr lang="en-GB" sz="1200" b="0" i="1" dirty="0" err="1">
                <a:solidFill>
                  <a:srgbClr val="24292F"/>
                </a:solidFill>
                <a:effectLst/>
                <a:latin typeface="ui-monospace"/>
              </a:rPr>
              <a:t>DataService</a:t>
            </a:r>
            <a:endParaRPr lang="en-GB" sz="1200" b="0" i="1" dirty="0">
              <a:solidFill>
                <a:srgbClr val="24292F"/>
              </a:solidFill>
              <a:effectLst/>
              <a:latin typeface="ui-monospace"/>
            </a:endParaRPr>
          </a:p>
          <a:p>
            <a:pPr marL="171450" indent="-171450" hangingPunct="0">
              <a:buFont typeface="Arial" panose="020B0604020202020204" pitchFamily="34" charset="0"/>
              <a:buChar char="•"/>
            </a:pPr>
            <a:endParaRPr lang="en-GB" sz="1200" b="0" i="0" dirty="0">
              <a:solidFill>
                <a:srgbClr val="24292F"/>
              </a:solidFill>
              <a:effectLst/>
              <a:latin typeface="ui-monospace"/>
            </a:endParaRPr>
          </a:p>
          <a:p>
            <a:pPr hangingPunct="0"/>
            <a:r>
              <a:rPr lang="en-GB" sz="1200" b="1" i="0" dirty="0" err="1">
                <a:solidFill>
                  <a:srgbClr val="24292F"/>
                </a:solidFill>
                <a:effectLst/>
                <a:latin typeface="ui-monospace"/>
              </a:rPr>
              <a:t>DataService</a:t>
            </a:r>
            <a:endParaRPr lang="en-GB" sz="1200" b="1" i="0" dirty="0">
              <a:solidFill>
                <a:srgbClr val="24292F"/>
              </a:solidFill>
              <a:effectLst/>
              <a:latin typeface="ui-monospace"/>
            </a:endParaRPr>
          </a:p>
          <a:p>
            <a:pPr marL="171450" indent="-171450" hangingPunct="0">
              <a:buFont typeface="Arial" panose="020B0604020202020204" pitchFamily="34" charset="0"/>
              <a:buChar char="•"/>
            </a:pPr>
            <a:r>
              <a:rPr lang="en-GB" sz="1200" b="0" i="0" dirty="0">
                <a:solidFill>
                  <a:srgbClr val="24292F"/>
                </a:solidFill>
                <a:effectLst/>
                <a:latin typeface="-apple-system"/>
              </a:rPr>
              <a:t>May specify an IDS service endpoint (e.g., </a:t>
            </a:r>
            <a:r>
              <a:rPr lang="en-GB" sz="1200" dirty="0">
                <a:solidFill>
                  <a:srgbClr val="24292F"/>
                </a:solidFill>
                <a:latin typeface="ui-monospace"/>
              </a:rPr>
              <a:t>Connector)</a:t>
            </a:r>
          </a:p>
          <a:p>
            <a:pPr marL="171450" indent="-171450" hangingPunct="0">
              <a:buFont typeface="Arial" panose="020B0604020202020204" pitchFamily="34" charset="0"/>
              <a:buChar char="•"/>
            </a:pPr>
            <a:r>
              <a:rPr lang="en-GB" sz="1200" b="0" i="0" dirty="0">
                <a:solidFill>
                  <a:srgbClr val="24292F"/>
                </a:solidFill>
                <a:effectLst/>
                <a:latin typeface="-apple-system"/>
              </a:rPr>
              <a:t>Specifies the endpoint for initiating a negotiation/data transfer</a:t>
            </a:r>
            <a:endParaRPr lang="en-US" sz="1200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6D215634-AF4F-44C3-8537-AAAA43C2023F}"/>
              </a:ext>
            </a:extLst>
          </p:cNvPr>
          <p:cNvSpPr txBox="1"/>
          <p:nvPr/>
        </p:nvSpPr>
        <p:spPr>
          <a:xfrm>
            <a:off x="5076056" y="4680710"/>
            <a:ext cx="393257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/>
              <a:t>DCAT Version 3: </a:t>
            </a:r>
            <a:r>
              <a:rPr lang="en-GB" sz="1000" dirty="0">
                <a:hlinkClick r:id="rId4"/>
              </a:rPr>
              <a:t>https://www.w3.org/TR/vocab-dcat-3</a:t>
            </a:r>
            <a:endParaRPr lang="en-GB" sz="1000" dirty="0"/>
          </a:p>
        </p:txBody>
      </p:sp>
    </p:spTree>
    <p:extLst>
      <p:ext uri="{BB962C8B-B14F-4D97-AF65-F5344CB8AC3E}">
        <p14:creationId xmlns:p14="http://schemas.microsoft.com/office/powerpoint/2010/main" val="8226874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Catalog </a:t>
            </a:r>
            <a:r>
              <a:rPr lang="de-DE" dirty="0" err="1"/>
              <a:t>protocol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e-DE" dirty="0"/>
              <a:t>Catalog </a:t>
            </a:r>
            <a:r>
              <a:rPr lang="de-DE" dirty="0" err="1"/>
              <a:t>Example</a:t>
            </a:r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3A54DA3A-6584-4988-B3AC-0A1383B19B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473" y="132698"/>
            <a:ext cx="5381620" cy="4887262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04732045-98D0-47F4-B131-AD4941E1B5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6137" y="87644"/>
            <a:ext cx="3188390" cy="4932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5233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BC588149-83B7-4132-A116-25EA8A9153E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e-DE" dirty="0" err="1"/>
              <a:t>Negotiation</a:t>
            </a:r>
            <a:r>
              <a:rPr lang="de-DE" dirty="0"/>
              <a:t> </a:t>
            </a:r>
            <a:r>
              <a:rPr lang="de-DE" dirty="0" err="1"/>
              <a:t>protocol</a:t>
            </a:r>
            <a:endParaRPr lang="en-GB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122200C4-216E-4045-AA18-7A994045B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Ids</a:t>
            </a:r>
            <a:r>
              <a:rPr lang="de-DE" dirty="0"/>
              <a:t> </a:t>
            </a:r>
            <a:r>
              <a:rPr lang="de-DE" dirty="0" err="1"/>
              <a:t>protocols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695792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85819A22-CB36-4597-B841-B1116200C9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1840" y="453911"/>
            <a:ext cx="3979360" cy="4206071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err="1"/>
              <a:t>negotiation</a:t>
            </a:r>
            <a:r>
              <a:rPr lang="de-DE" dirty="0"/>
              <a:t> </a:t>
            </a:r>
            <a:r>
              <a:rPr lang="de-DE" dirty="0" err="1"/>
              <a:t>protocol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e-DE" dirty="0"/>
              <a:t>State </a:t>
            </a:r>
            <a:r>
              <a:rPr lang="de-DE" dirty="0" err="1"/>
              <a:t>machine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178601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85819A22-CB36-4597-B841-B1116200C9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7184" y="945732"/>
            <a:ext cx="3514049" cy="371425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err="1"/>
              <a:t>negotiation</a:t>
            </a:r>
            <a:r>
              <a:rPr lang="de-DE" dirty="0"/>
              <a:t> </a:t>
            </a:r>
            <a:r>
              <a:rPr lang="de-DE" dirty="0" err="1"/>
              <a:t>protocol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e-DE" dirty="0" err="1"/>
              <a:t>Ids</a:t>
            </a:r>
            <a:r>
              <a:rPr lang="de-DE" dirty="0"/>
              <a:t> </a:t>
            </a:r>
            <a:r>
              <a:rPr lang="de-DE" dirty="0" err="1"/>
              <a:t>messages</a:t>
            </a:r>
            <a:endParaRPr lang="de-DE" dirty="0"/>
          </a:p>
        </p:txBody>
      </p:sp>
      <p:sp>
        <p:nvSpPr>
          <p:cNvPr id="12" name="Rechteck 11"/>
          <p:cNvSpPr/>
          <p:nvPr/>
        </p:nvSpPr>
        <p:spPr>
          <a:xfrm>
            <a:off x="395021" y="1727180"/>
            <a:ext cx="8302751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hangingPunct="0"/>
            <a:r>
              <a:rPr lang="en-US" sz="1200" b="1" dirty="0"/>
              <a:t>Messages</a:t>
            </a:r>
          </a:p>
          <a:p>
            <a:pPr marL="171450" indent="-171450" hangingPunct="0">
              <a:buFont typeface="Arial" panose="020B0604020202020204" pitchFamily="34" charset="0"/>
              <a:buChar char="•"/>
            </a:pPr>
            <a:r>
              <a:rPr lang="en-US" sz="1200" dirty="0" err="1"/>
              <a:t>ContractRequestMessage</a:t>
            </a:r>
            <a:r>
              <a:rPr lang="en-US" sz="1200" dirty="0"/>
              <a:t> </a:t>
            </a:r>
            <a:r>
              <a:rPr lang="en-US" sz="1200" dirty="0">
                <a:sym typeface="Wingdings" panose="05000000000000000000" pitchFamily="2" charset="2"/>
              </a:rPr>
              <a:t> </a:t>
            </a:r>
            <a:r>
              <a:rPr lang="en-GB" sz="1200" b="0" i="0" dirty="0">
                <a:solidFill>
                  <a:srgbClr val="24292F"/>
                </a:solidFill>
                <a:effectLst/>
                <a:latin typeface="-apple-system"/>
              </a:rPr>
              <a:t>CONSUMER_REQUESTED, TERMINATED</a:t>
            </a:r>
            <a:endParaRPr lang="en-US" sz="1200" dirty="0">
              <a:sym typeface="Wingdings" panose="05000000000000000000" pitchFamily="2" charset="2"/>
            </a:endParaRPr>
          </a:p>
          <a:p>
            <a:pPr marL="171450" indent="-171450" hangingPunct="0">
              <a:buFont typeface="Arial" panose="020B0604020202020204" pitchFamily="34" charset="0"/>
              <a:buChar char="•"/>
            </a:pPr>
            <a:r>
              <a:rPr lang="en-US" sz="1200" dirty="0" err="1"/>
              <a:t>ContractAgreementMessage</a:t>
            </a:r>
            <a:r>
              <a:rPr lang="en-US" sz="1200" dirty="0"/>
              <a:t> </a:t>
            </a:r>
            <a:r>
              <a:rPr lang="en-US" sz="1200" dirty="0">
                <a:sym typeface="Wingdings" panose="05000000000000000000" pitchFamily="2" charset="2"/>
              </a:rPr>
              <a:t> </a:t>
            </a:r>
            <a:r>
              <a:rPr lang="en-GB" sz="1200" b="0" i="0" dirty="0">
                <a:solidFill>
                  <a:srgbClr val="24292F"/>
                </a:solidFill>
                <a:effectLst/>
                <a:latin typeface="-apple-system"/>
              </a:rPr>
              <a:t>PROVIDER_AGREED, TERMINATED</a:t>
            </a:r>
            <a:endParaRPr lang="en-US" sz="1200" dirty="0">
              <a:sym typeface="Wingdings" panose="05000000000000000000" pitchFamily="2" charset="2"/>
            </a:endParaRPr>
          </a:p>
          <a:p>
            <a:pPr marL="171450" indent="-171450" hangingPunct="0">
              <a:buFont typeface="Arial" panose="020B0604020202020204" pitchFamily="34" charset="0"/>
              <a:buChar char="•"/>
            </a:pPr>
            <a:r>
              <a:rPr lang="en-US" sz="1200" dirty="0" err="1"/>
              <a:t>ContractAgreementVerificationMessage</a:t>
            </a:r>
            <a:r>
              <a:rPr lang="en-US" sz="1200" dirty="0"/>
              <a:t> </a:t>
            </a:r>
            <a:r>
              <a:rPr lang="en-US" sz="1200" dirty="0">
                <a:sym typeface="Wingdings" panose="05000000000000000000" pitchFamily="2" charset="2"/>
              </a:rPr>
              <a:t> </a:t>
            </a:r>
            <a:r>
              <a:rPr lang="en-GB" sz="1200" b="0" i="0" dirty="0">
                <a:solidFill>
                  <a:srgbClr val="24292F"/>
                </a:solidFill>
                <a:effectLst/>
                <a:latin typeface="-apple-system"/>
              </a:rPr>
              <a:t>CONSUMER_VERIFIED, TERMINATED</a:t>
            </a:r>
            <a:endParaRPr lang="en-US" sz="1200" dirty="0">
              <a:sym typeface="Wingdings" panose="05000000000000000000" pitchFamily="2" charset="2"/>
            </a:endParaRPr>
          </a:p>
          <a:p>
            <a:pPr marL="171450" indent="-171450" hangingPunct="0">
              <a:buFont typeface="Arial" panose="020B0604020202020204" pitchFamily="34" charset="0"/>
              <a:buChar char="•"/>
            </a:pPr>
            <a:r>
              <a:rPr lang="en-US" sz="1200" dirty="0" err="1"/>
              <a:t>ContractNegotiationEventMessage</a:t>
            </a:r>
            <a:r>
              <a:rPr lang="en-US" sz="1200" dirty="0"/>
              <a:t> </a:t>
            </a:r>
            <a:r>
              <a:rPr lang="en-US" sz="1200" dirty="0">
                <a:sym typeface="Wingdings" panose="05000000000000000000" pitchFamily="2" charset="2"/>
              </a:rPr>
              <a:t> </a:t>
            </a:r>
            <a:r>
              <a:rPr lang="en-GB" sz="1200" b="0" i="0" dirty="0">
                <a:solidFill>
                  <a:srgbClr val="24292F"/>
                </a:solidFill>
                <a:effectLst/>
                <a:latin typeface="-apple-system"/>
              </a:rPr>
              <a:t>PROVIDER_FINALIZED, CONSUMER_AGREED, TERMINATED</a:t>
            </a:r>
            <a:endParaRPr lang="en-US" sz="1200" dirty="0"/>
          </a:p>
          <a:p>
            <a:pPr marL="171450" indent="-171450" hangingPunct="0">
              <a:buFont typeface="Arial" panose="020B0604020202020204" pitchFamily="34" charset="0"/>
              <a:buChar char="•"/>
            </a:pPr>
            <a:r>
              <a:rPr lang="en-US" sz="1200" dirty="0" err="1"/>
              <a:t>ContractNegotiationTerminationMessage</a:t>
            </a:r>
            <a:r>
              <a:rPr lang="en-US" sz="1200" dirty="0"/>
              <a:t> </a:t>
            </a:r>
            <a:r>
              <a:rPr lang="en-US" sz="1200" dirty="0">
                <a:sym typeface="Wingdings" panose="05000000000000000000" pitchFamily="2" charset="2"/>
              </a:rPr>
              <a:t> TERMINATED</a:t>
            </a:r>
          </a:p>
          <a:p>
            <a:pPr marL="171450" indent="-171450" hangingPunct="0">
              <a:buFont typeface="Arial" panose="020B0604020202020204" pitchFamily="34" charset="0"/>
              <a:buChar char="•"/>
            </a:pPr>
            <a:r>
              <a:rPr lang="en-US" sz="1200" dirty="0" err="1"/>
              <a:t>ContractNegotiationErrorMessage</a:t>
            </a:r>
            <a:r>
              <a:rPr lang="en-US" sz="1200" dirty="0"/>
              <a:t> </a:t>
            </a:r>
            <a:r>
              <a:rPr lang="en-US" sz="1200" dirty="0">
                <a:sym typeface="Wingdings" panose="05000000000000000000" pitchFamily="2" charset="2"/>
              </a:rPr>
              <a:t> TERMINATED</a:t>
            </a:r>
          </a:p>
          <a:p>
            <a:pPr hangingPunct="0"/>
            <a:endParaRPr lang="en-US" sz="1200" dirty="0">
              <a:sym typeface="Wingdings" panose="05000000000000000000" pitchFamily="2" charset="2"/>
            </a:endParaRPr>
          </a:p>
          <a:p>
            <a:pPr hangingPunct="0"/>
            <a:r>
              <a:rPr lang="en-US" sz="1200" b="1" dirty="0">
                <a:sym typeface="Wingdings" panose="05000000000000000000" pitchFamily="2" charset="2"/>
              </a:rPr>
              <a:t>TODO</a:t>
            </a:r>
            <a:r>
              <a:rPr lang="en-US" sz="1200" dirty="0">
                <a:sym typeface="Wingdings" panose="05000000000000000000" pitchFamily="2" charset="2"/>
              </a:rPr>
              <a:t>:</a:t>
            </a:r>
            <a:r>
              <a:rPr lang="en-US" sz="1200" b="1" dirty="0">
                <a:sym typeface="Wingdings" panose="05000000000000000000" pitchFamily="2" charset="2"/>
              </a:rPr>
              <a:t> </a:t>
            </a:r>
            <a:r>
              <a:rPr lang="en-US" sz="1200" dirty="0">
                <a:sym typeface="Wingdings" panose="05000000000000000000" pitchFamily="2" charset="2"/>
              </a:rPr>
              <a:t>Signature process (d</a:t>
            </a:r>
            <a:r>
              <a:rPr lang="en-US" sz="1200" dirty="0"/>
              <a:t>efine checksum calculations etc.)</a:t>
            </a:r>
          </a:p>
          <a:p>
            <a:pPr marL="171450" indent="-171450" hangingPunct="0">
              <a:buFont typeface="Arial" panose="020B0604020202020204" pitchFamily="34" charset="0"/>
              <a:buChar char="•"/>
            </a:pP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067128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err="1"/>
              <a:t>Negotiation</a:t>
            </a:r>
            <a:r>
              <a:rPr lang="de-DE" dirty="0"/>
              <a:t> </a:t>
            </a:r>
            <a:r>
              <a:rPr lang="de-DE" dirty="0" err="1"/>
              <a:t>protocol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e-DE" dirty="0"/>
              <a:t>HTTPS Binding</a:t>
            </a:r>
          </a:p>
        </p:txBody>
      </p:sp>
      <p:sp>
        <p:nvSpPr>
          <p:cNvPr id="12" name="Rechteck 11"/>
          <p:cNvSpPr/>
          <p:nvPr/>
        </p:nvSpPr>
        <p:spPr>
          <a:xfrm>
            <a:off x="395021" y="1727180"/>
            <a:ext cx="5401115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hangingPunct="0"/>
            <a:r>
              <a:rPr lang="en-GB" sz="1200" b="1" dirty="0">
                <a:sym typeface="Wingdings" panose="05000000000000000000" pitchFamily="2" charset="2"/>
              </a:rPr>
              <a:t>Mandatory Path Bindings (provided by actor P = provider or C = consumer)</a:t>
            </a:r>
            <a:endParaRPr lang="en-GB" sz="1200" dirty="0">
              <a:sym typeface="Wingdings" panose="05000000000000000000" pitchFamily="2" charset="2"/>
            </a:endParaRPr>
          </a:p>
          <a:p>
            <a:pPr marL="171450" indent="-171450" hangingPunct="0">
              <a:buFont typeface="Arial" panose="020B0604020202020204" pitchFamily="34" charset="0"/>
              <a:buChar char="•"/>
            </a:pPr>
            <a:r>
              <a:rPr lang="en-GB" sz="1200" dirty="0">
                <a:sym typeface="Wingdings" panose="05000000000000000000" pitchFamily="2" charset="2"/>
              </a:rPr>
              <a:t>GET </a:t>
            </a:r>
            <a:r>
              <a:rPr lang="en-GB" sz="1200" dirty="0">
                <a:sym typeface="Wingdings" panose="05000000000000000000" pitchFamily="2" charset="2"/>
                <a:hlinkClick r:id="rId2"/>
              </a:rPr>
              <a:t>https://</a:t>
            </a:r>
            <a:r>
              <a:rPr lang="en-GB" sz="1200" dirty="0">
                <a:sym typeface="Wingdings" panose="05000000000000000000" pitchFamily="2" charset="2"/>
                <a:hlinkClick r:id="rId3"/>
              </a:rPr>
              <a:t>BASE_URL</a:t>
            </a:r>
            <a:r>
              <a:rPr lang="en-GB" sz="1200" dirty="0">
                <a:sym typeface="Wingdings" panose="05000000000000000000" pitchFamily="2" charset="2"/>
                <a:hlinkClick r:id="rId2"/>
              </a:rPr>
              <a:t>/negotiations/:id</a:t>
            </a:r>
            <a:r>
              <a:rPr lang="en-GB" sz="1200" dirty="0">
                <a:sym typeface="Wingdings" panose="05000000000000000000" pitchFamily="2" charset="2"/>
              </a:rPr>
              <a:t> (P)</a:t>
            </a:r>
          </a:p>
          <a:p>
            <a:pPr marL="171450" indent="-171450" hangingPunct="0">
              <a:buFont typeface="Arial" panose="020B0604020202020204" pitchFamily="34" charset="0"/>
              <a:buChar char="•"/>
            </a:pPr>
            <a:r>
              <a:rPr lang="en-GB" sz="1200" dirty="0">
                <a:sym typeface="Wingdings" panose="05000000000000000000" pitchFamily="2" charset="2"/>
              </a:rPr>
              <a:t>POST </a:t>
            </a:r>
            <a:r>
              <a:rPr lang="en-GB" sz="1200" dirty="0">
                <a:sym typeface="Wingdings" panose="05000000000000000000" pitchFamily="2" charset="2"/>
                <a:hlinkClick r:id="rId4"/>
              </a:rPr>
              <a:t>https://</a:t>
            </a:r>
            <a:r>
              <a:rPr lang="en-GB" sz="1200" dirty="0">
                <a:sym typeface="Wingdings" panose="05000000000000000000" pitchFamily="2" charset="2"/>
                <a:hlinkClick r:id="rId3"/>
              </a:rPr>
              <a:t>BASE_URL</a:t>
            </a:r>
            <a:r>
              <a:rPr lang="en-GB" sz="1200" dirty="0">
                <a:sym typeface="Wingdings" panose="05000000000000000000" pitchFamily="2" charset="2"/>
                <a:hlinkClick r:id="rId4"/>
              </a:rPr>
              <a:t>/negotiations/request</a:t>
            </a:r>
            <a:r>
              <a:rPr lang="en-GB" sz="1200" dirty="0">
                <a:sym typeface="Wingdings" panose="05000000000000000000" pitchFamily="2" charset="2"/>
              </a:rPr>
              <a:t> (P)</a:t>
            </a:r>
          </a:p>
          <a:p>
            <a:pPr marL="171450" indent="-171450" hangingPunct="0">
              <a:buFont typeface="Arial" panose="020B0604020202020204" pitchFamily="34" charset="0"/>
              <a:buChar char="•"/>
            </a:pPr>
            <a:r>
              <a:rPr lang="en-GB" sz="1200" dirty="0">
                <a:sym typeface="Wingdings" panose="05000000000000000000" pitchFamily="2" charset="2"/>
              </a:rPr>
              <a:t>POST </a:t>
            </a:r>
            <a:r>
              <a:rPr lang="en-GB" sz="1200" dirty="0">
                <a:sym typeface="Wingdings" panose="05000000000000000000" pitchFamily="2" charset="2"/>
                <a:hlinkClick r:id="rId5"/>
              </a:rPr>
              <a:t>https://BASE_URL/negotiations/:id/request</a:t>
            </a:r>
            <a:r>
              <a:rPr lang="en-GB" sz="1200" dirty="0">
                <a:sym typeface="Wingdings" panose="05000000000000000000" pitchFamily="2" charset="2"/>
              </a:rPr>
              <a:t> (P)</a:t>
            </a:r>
          </a:p>
          <a:p>
            <a:pPr marL="171450" indent="-171450" hangingPunct="0">
              <a:buFont typeface="Arial" panose="020B0604020202020204" pitchFamily="34" charset="0"/>
              <a:buChar char="•"/>
            </a:pPr>
            <a:r>
              <a:rPr lang="en-GB" sz="1200" dirty="0">
                <a:sym typeface="Wingdings" panose="05000000000000000000" pitchFamily="2" charset="2"/>
              </a:rPr>
              <a:t>POST </a:t>
            </a:r>
            <a:r>
              <a:rPr lang="en-GB" sz="1200" dirty="0">
                <a:sym typeface="Wingdings" panose="05000000000000000000" pitchFamily="2" charset="2"/>
                <a:hlinkClick r:id="rId6"/>
              </a:rPr>
              <a:t>https://</a:t>
            </a:r>
            <a:r>
              <a:rPr lang="en-GB" sz="1200" dirty="0">
                <a:sym typeface="Wingdings" panose="05000000000000000000" pitchFamily="2" charset="2"/>
                <a:hlinkClick r:id="rId3"/>
              </a:rPr>
              <a:t>BASE_URL</a:t>
            </a:r>
            <a:r>
              <a:rPr lang="en-GB" sz="1200" dirty="0">
                <a:sym typeface="Wingdings" panose="05000000000000000000" pitchFamily="2" charset="2"/>
                <a:hlinkClick r:id="rId6"/>
              </a:rPr>
              <a:t>/negotiations/:id/events</a:t>
            </a:r>
            <a:r>
              <a:rPr lang="en-GB" sz="1200" dirty="0">
                <a:sym typeface="Wingdings" panose="05000000000000000000" pitchFamily="2" charset="2"/>
              </a:rPr>
              <a:t> (P/C)</a:t>
            </a:r>
          </a:p>
          <a:p>
            <a:pPr marL="171450" indent="-171450" hangingPunct="0">
              <a:buFont typeface="Arial" panose="020B0604020202020204" pitchFamily="34" charset="0"/>
              <a:buChar char="•"/>
            </a:pPr>
            <a:r>
              <a:rPr lang="en-GB" sz="1200" dirty="0">
                <a:sym typeface="Wingdings" panose="05000000000000000000" pitchFamily="2" charset="2"/>
              </a:rPr>
              <a:t>POST </a:t>
            </a:r>
            <a:r>
              <a:rPr lang="en-GB" sz="1200" dirty="0">
                <a:sym typeface="Wingdings" panose="05000000000000000000" pitchFamily="2" charset="2"/>
                <a:hlinkClick r:id="rId7"/>
              </a:rPr>
              <a:t>https://</a:t>
            </a:r>
            <a:r>
              <a:rPr lang="en-GB" sz="1200" dirty="0">
                <a:sym typeface="Wingdings" panose="05000000000000000000" pitchFamily="2" charset="2"/>
                <a:hlinkClick r:id="rId3"/>
              </a:rPr>
              <a:t>BASE_URL</a:t>
            </a:r>
            <a:r>
              <a:rPr lang="en-GB" sz="1200" dirty="0">
                <a:sym typeface="Wingdings" panose="05000000000000000000" pitchFamily="2" charset="2"/>
                <a:hlinkClick r:id="rId7"/>
              </a:rPr>
              <a:t>/negotiations/:id/agreement/verification</a:t>
            </a:r>
            <a:r>
              <a:rPr lang="en-GB" sz="1200" dirty="0">
                <a:sym typeface="Wingdings" panose="05000000000000000000" pitchFamily="2" charset="2"/>
              </a:rPr>
              <a:t> (P)</a:t>
            </a:r>
          </a:p>
          <a:p>
            <a:pPr marL="171450" indent="-171450" hangingPunct="0">
              <a:buFont typeface="Arial" panose="020B0604020202020204" pitchFamily="34" charset="0"/>
              <a:buChar char="•"/>
            </a:pPr>
            <a:r>
              <a:rPr lang="en-GB" sz="1200" dirty="0">
                <a:sym typeface="Wingdings" panose="05000000000000000000" pitchFamily="2" charset="2"/>
              </a:rPr>
              <a:t>POST </a:t>
            </a:r>
            <a:r>
              <a:rPr lang="en-GB" sz="1200" dirty="0">
                <a:sym typeface="Wingdings" panose="05000000000000000000" pitchFamily="2" charset="2"/>
                <a:hlinkClick r:id="rId8"/>
              </a:rPr>
              <a:t>https://BASE_URL/negotiations/:id/termination</a:t>
            </a:r>
            <a:r>
              <a:rPr lang="en-GB" sz="1200" dirty="0">
                <a:sym typeface="Wingdings" panose="05000000000000000000" pitchFamily="2" charset="2"/>
              </a:rPr>
              <a:t> (P)</a:t>
            </a:r>
          </a:p>
          <a:p>
            <a:pPr marL="171450" indent="-171450" hangingPunct="0">
              <a:buFont typeface="Arial" panose="020B0604020202020204" pitchFamily="34" charset="0"/>
              <a:buChar char="•"/>
            </a:pPr>
            <a:r>
              <a:rPr lang="en-GB" sz="1200" dirty="0">
                <a:sym typeface="Wingdings" panose="05000000000000000000" pitchFamily="2" charset="2"/>
              </a:rPr>
              <a:t>POST </a:t>
            </a:r>
            <a:r>
              <a:rPr lang="en-GB" sz="1200" dirty="0">
                <a:sym typeface="Wingdings" panose="05000000000000000000" pitchFamily="2" charset="2"/>
                <a:hlinkClick r:id="rId9"/>
              </a:rPr>
              <a:t>https://BASE_URL/negotiations/:id/offers</a:t>
            </a:r>
            <a:r>
              <a:rPr lang="en-GB" sz="1200" dirty="0">
                <a:sym typeface="Wingdings" panose="05000000000000000000" pitchFamily="2" charset="2"/>
              </a:rPr>
              <a:t> (C)</a:t>
            </a:r>
          </a:p>
          <a:p>
            <a:pPr marL="171450" indent="-171450" hangingPunct="0">
              <a:buFont typeface="Arial" panose="020B0604020202020204" pitchFamily="34" charset="0"/>
              <a:buChar char="•"/>
            </a:pPr>
            <a:r>
              <a:rPr lang="en-GB" sz="1200" dirty="0">
                <a:sym typeface="Wingdings" panose="05000000000000000000" pitchFamily="2" charset="2"/>
              </a:rPr>
              <a:t>POST </a:t>
            </a:r>
            <a:r>
              <a:rPr lang="en-GB" sz="1200" dirty="0">
                <a:sym typeface="Wingdings" panose="05000000000000000000" pitchFamily="2" charset="2"/>
                <a:hlinkClick r:id="rId10"/>
              </a:rPr>
              <a:t>https://BASE_URL/negotiations/:id/agreement</a:t>
            </a:r>
            <a:r>
              <a:rPr lang="en-GB" sz="1200" dirty="0">
                <a:sym typeface="Wingdings" panose="05000000000000000000" pitchFamily="2" charset="2"/>
              </a:rPr>
              <a:t> (C)</a:t>
            </a:r>
          </a:p>
          <a:p>
            <a:pPr marL="171450" indent="-171450" hangingPunct="0">
              <a:buFont typeface="Arial" panose="020B0604020202020204" pitchFamily="34" charset="0"/>
              <a:buChar char="•"/>
            </a:pPr>
            <a:endParaRPr lang="en-GB" sz="1200" b="1" dirty="0">
              <a:sym typeface="Wingdings" panose="05000000000000000000" pitchFamily="2" charset="2"/>
            </a:endParaRPr>
          </a:p>
          <a:p>
            <a:pPr hangingPunct="0"/>
            <a:r>
              <a:rPr lang="en-GB" sz="1200" b="1" dirty="0">
                <a:sym typeface="Wingdings" panose="05000000000000000000" pitchFamily="2" charset="2"/>
              </a:rPr>
              <a:t>Format</a:t>
            </a:r>
            <a:r>
              <a:rPr lang="en-GB" sz="1200" dirty="0">
                <a:sym typeface="Wingdings" panose="05000000000000000000" pitchFamily="2" charset="2"/>
              </a:rPr>
              <a:t>: Request &amp; response messages must use the application/</a:t>
            </a:r>
            <a:r>
              <a:rPr lang="en-GB" sz="1200" dirty="0" err="1">
                <a:sym typeface="Wingdings" panose="05000000000000000000" pitchFamily="2" charset="2"/>
              </a:rPr>
              <a:t>json</a:t>
            </a:r>
            <a:r>
              <a:rPr lang="en-GB" sz="1200" dirty="0">
                <a:sym typeface="Wingdings" panose="05000000000000000000" pitchFamily="2" charset="2"/>
              </a:rPr>
              <a:t> media type</a:t>
            </a:r>
          </a:p>
          <a:p>
            <a:pPr hangingPunct="0"/>
            <a:endParaRPr lang="en-GB" sz="1200" b="1" dirty="0">
              <a:sym typeface="Wingdings" panose="05000000000000000000" pitchFamily="2" charset="2"/>
            </a:endParaRPr>
          </a:p>
          <a:p>
            <a:pPr hangingPunct="0"/>
            <a:r>
              <a:rPr lang="en-GB" sz="1200" b="1" dirty="0">
                <a:sym typeface="Wingdings" panose="05000000000000000000" pitchFamily="2" charset="2"/>
              </a:rPr>
              <a:t>Authorization (optional)</a:t>
            </a:r>
            <a:endParaRPr lang="en-GB" sz="1200" dirty="0">
              <a:sym typeface="Wingdings" panose="05000000000000000000" pitchFamily="2" charset="2"/>
            </a:endParaRPr>
          </a:p>
          <a:p>
            <a:pPr marL="171450" indent="-171450" hangingPunct="0">
              <a:buFont typeface="Arial" panose="020B0604020202020204" pitchFamily="34" charset="0"/>
              <a:buChar char="•"/>
            </a:pPr>
            <a:r>
              <a:rPr lang="en-GB" sz="1200" dirty="0">
                <a:sym typeface="Wingdings" panose="05000000000000000000" pitchFamily="2" charset="2"/>
              </a:rPr>
              <a:t>Include data as specified by an authorization protocol (e.g., OAuth2) </a:t>
            </a:r>
          </a:p>
          <a:p>
            <a:pPr marL="171450" indent="-171450" hangingPunct="0">
              <a:buFont typeface="Arial" panose="020B0604020202020204" pitchFamily="34" charset="0"/>
              <a:buChar char="•"/>
            </a:pPr>
            <a:r>
              <a:rPr lang="en-GB" sz="1200" dirty="0">
                <a:sym typeface="Wingdings" panose="05000000000000000000" pitchFamily="2" charset="2"/>
              </a:rPr>
              <a:t>No mandate for use of a particular authorization standard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95793E93-2241-449D-B734-E602B716158A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/>
          <a:stretch/>
        </p:blipFill>
        <p:spPr>
          <a:xfrm>
            <a:off x="5940686" y="1727180"/>
            <a:ext cx="2809878" cy="981913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6686B2CF-FA9E-4244-946B-752A59901A97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/>
          <a:stretch/>
        </p:blipFill>
        <p:spPr>
          <a:xfrm>
            <a:off x="5940686" y="2856000"/>
            <a:ext cx="2811463" cy="1364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5387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BC588149-83B7-4132-A116-25EA8A9153E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e-DE" dirty="0"/>
              <a:t>Transfer </a:t>
            </a:r>
            <a:r>
              <a:rPr lang="de-DE" dirty="0" err="1"/>
              <a:t>protocol</a:t>
            </a:r>
            <a:endParaRPr lang="en-GB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122200C4-216E-4045-AA18-7A994045B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Ids</a:t>
            </a:r>
            <a:r>
              <a:rPr lang="de-DE" dirty="0"/>
              <a:t> </a:t>
            </a:r>
            <a:r>
              <a:rPr lang="de-DE" dirty="0" err="1"/>
              <a:t>protocols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673269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4581CDE8-B377-497C-A17A-708C7CC87C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6349" y="1349476"/>
            <a:ext cx="4391301" cy="287906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Transfer </a:t>
            </a:r>
            <a:r>
              <a:rPr lang="de-DE" dirty="0" err="1"/>
              <a:t>protocol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e-DE" dirty="0"/>
              <a:t>State </a:t>
            </a:r>
            <a:r>
              <a:rPr lang="de-DE" dirty="0" err="1"/>
              <a:t>machine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789572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motivation</a:t>
            </a:r>
            <a:endParaRPr lang="de-DE" dirty="0"/>
          </a:p>
        </p:txBody>
      </p:sp>
      <p:sp>
        <p:nvSpPr>
          <p:cNvPr id="12" name="Rechteck 11"/>
          <p:cNvSpPr/>
          <p:nvPr/>
        </p:nvSpPr>
        <p:spPr>
          <a:xfrm>
            <a:off x="395021" y="1727180"/>
            <a:ext cx="830275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hangingPunct="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171450" indent="-171450" hangingPunct="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628650" lvl="1" indent="-171450" hangingPunct="0">
              <a:buFont typeface="Arial" panose="020B0604020202020204" pitchFamily="34" charset="0"/>
              <a:buChar char="•"/>
            </a:pPr>
            <a:endParaRPr lang="en-US" sz="1200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BB0E8E50-6668-4D4E-883F-DB749A0A6A40}"/>
              </a:ext>
            </a:extLst>
          </p:cNvPr>
          <p:cNvSpPr/>
          <p:nvPr/>
        </p:nvSpPr>
        <p:spPr>
          <a:xfrm>
            <a:off x="1349513" y="2211710"/>
            <a:ext cx="6444974" cy="720080"/>
          </a:xfrm>
          <a:prstGeom prst="rect">
            <a:avLst/>
          </a:prstGeom>
          <a:solidFill>
            <a:srgbClr val="D3F1FC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hangingPunct="0"/>
            <a:r>
              <a:rPr lang="en-US" sz="1600" dirty="0">
                <a:solidFill>
                  <a:schemeClr val="tx1"/>
                </a:solidFill>
              </a:rPr>
              <a:t>Experience has shown that </a:t>
            </a:r>
            <a:r>
              <a:rPr lang="en-US" sz="1600" b="1" dirty="0">
                <a:solidFill>
                  <a:schemeClr val="tx1"/>
                </a:solidFill>
              </a:rPr>
              <a:t>interoperability</a:t>
            </a:r>
            <a:r>
              <a:rPr lang="en-US" sz="1600" dirty="0">
                <a:solidFill>
                  <a:schemeClr val="tx1"/>
                </a:solidFill>
              </a:rPr>
              <a:t> is crucial </a:t>
            </a:r>
          </a:p>
          <a:p>
            <a:pPr algn="ctr" hangingPunct="0"/>
            <a:r>
              <a:rPr lang="en-US" sz="1600" dirty="0">
                <a:solidFill>
                  <a:schemeClr val="tx1"/>
                </a:solidFill>
              </a:rPr>
              <a:t>but hard to achieve without a normative specification.</a:t>
            </a:r>
          </a:p>
        </p:txBody>
      </p:sp>
    </p:spTree>
    <p:extLst>
      <p:ext uri="{BB962C8B-B14F-4D97-AF65-F5344CB8AC3E}">
        <p14:creationId xmlns:p14="http://schemas.microsoft.com/office/powerpoint/2010/main" val="1553035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4581CDE8-B377-497C-A17A-708C7CC87C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2079" y="1727180"/>
            <a:ext cx="3454011" cy="2264551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Transfer </a:t>
            </a:r>
            <a:r>
              <a:rPr lang="de-DE" dirty="0" err="1"/>
              <a:t>protocol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e-DE" dirty="0" err="1"/>
              <a:t>Ids</a:t>
            </a:r>
            <a:r>
              <a:rPr lang="de-DE" dirty="0"/>
              <a:t> </a:t>
            </a:r>
            <a:r>
              <a:rPr lang="de-DE" dirty="0" err="1"/>
              <a:t>messages</a:t>
            </a:r>
            <a:endParaRPr lang="de-DE" dirty="0"/>
          </a:p>
        </p:txBody>
      </p:sp>
      <p:sp>
        <p:nvSpPr>
          <p:cNvPr id="12" name="Rechteck 11"/>
          <p:cNvSpPr/>
          <p:nvPr/>
        </p:nvSpPr>
        <p:spPr>
          <a:xfrm>
            <a:off x="395021" y="1727180"/>
            <a:ext cx="8302751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hangingPunct="0"/>
            <a:r>
              <a:rPr lang="en-US" sz="1200" b="1" dirty="0">
                <a:sym typeface="Wingdings" panose="05000000000000000000" pitchFamily="2" charset="2"/>
              </a:rPr>
              <a:t>Data Transfer Types</a:t>
            </a:r>
          </a:p>
          <a:p>
            <a:pPr marL="171450" indent="-171450" hangingPunct="0">
              <a:buFont typeface="Arial" panose="020B0604020202020204" pitchFamily="34" charset="0"/>
              <a:buChar char="•"/>
            </a:pPr>
            <a:r>
              <a:rPr lang="en-US" sz="1200" dirty="0">
                <a:sym typeface="Wingdings" panose="05000000000000000000" pitchFamily="2" charset="2"/>
              </a:rPr>
              <a:t>Push vs. Pull (always initiated by consumer)</a:t>
            </a:r>
          </a:p>
          <a:p>
            <a:pPr marL="171450" indent="-171450" hangingPunct="0">
              <a:buFont typeface="Arial" panose="020B0604020202020204" pitchFamily="34" charset="0"/>
              <a:buChar char="•"/>
            </a:pPr>
            <a:r>
              <a:rPr lang="en-US" sz="1200" dirty="0">
                <a:sym typeface="Wingdings" panose="05000000000000000000" pitchFamily="2" charset="2"/>
              </a:rPr>
              <a:t>Finite vs. non-finite data</a:t>
            </a:r>
          </a:p>
          <a:p>
            <a:pPr hangingPunct="0"/>
            <a:endParaRPr lang="en-US" sz="1200" dirty="0">
              <a:sym typeface="Wingdings" panose="05000000000000000000" pitchFamily="2" charset="2"/>
            </a:endParaRPr>
          </a:p>
          <a:p>
            <a:pPr hangingPunct="0"/>
            <a:r>
              <a:rPr lang="en-US" sz="1200" b="1" dirty="0"/>
              <a:t>Messages</a:t>
            </a:r>
          </a:p>
          <a:p>
            <a:pPr marL="171450" indent="-171450" hangingPunct="0">
              <a:buFont typeface="Arial" panose="020B0604020202020204" pitchFamily="34" charset="0"/>
              <a:buChar char="•"/>
            </a:pPr>
            <a:r>
              <a:rPr lang="en-US" sz="1200" dirty="0" err="1"/>
              <a:t>TransferRequestMessage</a:t>
            </a:r>
            <a:r>
              <a:rPr lang="en-US" sz="1200" dirty="0"/>
              <a:t> </a:t>
            </a:r>
            <a:r>
              <a:rPr lang="en-US" sz="1200" dirty="0">
                <a:sym typeface="Wingdings" panose="05000000000000000000" pitchFamily="2" charset="2"/>
              </a:rPr>
              <a:t> REQUESTED</a:t>
            </a:r>
          </a:p>
          <a:p>
            <a:pPr marL="171450" indent="-171450" hangingPunct="0">
              <a:buFont typeface="Arial" panose="020B0604020202020204" pitchFamily="34" charset="0"/>
              <a:buChar char="•"/>
            </a:pPr>
            <a:r>
              <a:rPr lang="en-US" sz="1200" dirty="0" err="1"/>
              <a:t>TransferStartMessage</a:t>
            </a:r>
            <a:r>
              <a:rPr lang="en-US" sz="1200" dirty="0"/>
              <a:t> </a:t>
            </a:r>
            <a:r>
              <a:rPr lang="en-US" sz="1200" dirty="0">
                <a:sym typeface="Wingdings" panose="05000000000000000000" pitchFamily="2" charset="2"/>
              </a:rPr>
              <a:t> STARTED</a:t>
            </a:r>
          </a:p>
          <a:p>
            <a:pPr marL="171450" indent="-171450" hangingPunct="0">
              <a:buFont typeface="Arial" panose="020B0604020202020204" pitchFamily="34" charset="0"/>
              <a:buChar char="•"/>
            </a:pPr>
            <a:r>
              <a:rPr lang="en-US" sz="1200" dirty="0" err="1"/>
              <a:t>TransferSuspensionMessage</a:t>
            </a:r>
            <a:r>
              <a:rPr lang="en-US" sz="1200" dirty="0"/>
              <a:t> </a:t>
            </a:r>
            <a:r>
              <a:rPr lang="en-US" sz="1200" dirty="0">
                <a:sym typeface="Wingdings" panose="05000000000000000000" pitchFamily="2" charset="2"/>
              </a:rPr>
              <a:t> SUSPENDED</a:t>
            </a:r>
          </a:p>
          <a:p>
            <a:pPr marL="171450" indent="-171450" hangingPunct="0">
              <a:buFont typeface="Arial" panose="020B0604020202020204" pitchFamily="34" charset="0"/>
              <a:buChar char="•"/>
            </a:pPr>
            <a:r>
              <a:rPr lang="en-US" sz="1200" dirty="0" err="1"/>
              <a:t>TransferCompletionMessage</a:t>
            </a:r>
            <a:r>
              <a:rPr lang="en-US" sz="1200" dirty="0"/>
              <a:t> </a:t>
            </a:r>
            <a:r>
              <a:rPr lang="en-US" sz="1200" dirty="0">
                <a:sym typeface="Wingdings" panose="05000000000000000000" pitchFamily="2" charset="2"/>
              </a:rPr>
              <a:t> COMPLETED</a:t>
            </a:r>
            <a:endParaRPr lang="en-US" sz="1200" dirty="0"/>
          </a:p>
          <a:p>
            <a:pPr marL="171450" indent="-171450" hangingPunct="0">
              <a:buFont typeface="Arial" panose="020B0604020202020204" pitchFamily="34" charset="0"/>
              <a:buChar char="•"/>
            </a:pPr>
            <a:r>
              <a:rPr lang="en-US" sz="1200" dirty="0" err="1"/>
              <a:t>TransferTerminationMessage</a:t>
            </a:r>
            <a:r>
              <a:rPr lang="en-US" sz="1200" dirty="0"/>
              <a:t> </a:t>
            </a:r>
            <a:r>
              <a:rPr lang="en-US" sz="1200" dirty="0">
                <a:sym typeface="Wingdings" panose="05000000000000000000" pitchFamily="2" charset="2"/>
              </a:rPr>
              <a:t> TERMINATED</a:t>
            </a:r>
          </a:p>
          <a:p>
            <a:pPr marL="171450" indent="-171450" hangingPunct="0">
              <a:buFont typeface="Arial" panose="020B0604020202020204" pitchFamily="34" charset="0"/>
              <a:buChar char="•"/>
            </a:pPr>
            <a:r>
              <a:rPr lang="en-US" sz="1200" dirty="0" err="1"/>
              <a:t>TransferErrorMessage</a:t>
            </a:r>
            <a:r>
              <a:rPr lang="en-US" sz="1200" dirty="0"/>
              <a:t> </a:t>
            </a:r>
            <a:r>
              <a:rPr lang="en-US" sz="1200" dirty="0">
                <a:sym typeface="Wingdings" panose="05000000000000000000" pitchFamily="2" charset="2"/>
              </a:rPr>
              <a:t> TERMINATED</a:t>
            </a:r>
          </a:p>
        </p:txBody>
      </p:sp>
    </p:spTree>
    <p:extLst>
      <p:ext uri="{BB962C8B-B14F-4D97-AF65-F5344CB8AC3E}">
        <p14:creationId xmlns:p14="http://schemas.microsoft.com/office/powerpoint/2010/main" val="6598312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Transfer </a:t>
            </a:r>
            <a:r>
              <a:rPr lang="de-DE" dirty="0" err="1"/>
              <a:t>protocol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e-DE" dirty="0"/>
              <a:t>HTTPS Binding</a:t>
            </a:r>
          </a:p>
        </p:txBody>
      </p:sp>
      <p:sp>
        <p:nvSpPr>
          <p:cNvPr id="12" name="Rechteck 11"/>
          <p:cNvSpPr/>
          <p:nvPr/>
        </p:nvSpPr>
        <p:spPr>
          <a:xfrm>
            <a:off x="395021" y="1727180"/>
            <a:ext cx="5401115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hangingPunct="0"/>
            <a:r>
              <a:rPr lang="en-GB" sz="1200" b="1" dirty="0">
                <a:sym typeface="Wingdings" panose="05000000000000000000" pitchFamily="2" charset="2"/>
              </a:rPr>
              <a:t>Mandatory Path Bindings (provided by actor P = provider or C = consumer)</a:t>
            </a:r>
            <a:endParaRPr lang="en-GB" sz="1200" dirty="0">
              <a:sym typeface="Wingdings" panose="05000000000000000000" pitchFamily="2" charset="2"/>
            </a:endParaRPr>
          </a:p>
          <a:p>
            <a:pPr marL="171450" indent="-171450" hangingPunct="0">
              <a:buFont typeface="Arial" panose="020B0604020202020204" pitchFamily="34" charset="0"/>
              <a:buChar char="•"/>
            </a:pPr>
            <a:r>
              <a:rPr lang="en-GB" sz="1200" dirty="0">
                <a:sym typeface="Wingdings" panose="05000000000000000000" pitchFamily="2" charset="2"/>
              </a:rPr>
              <a:t>GET </a:t>
            </a:r>
            <a:r>
              <a:rPr lang="en-GB" sz="1200" dirty="0">
                <a:sym typeface="Wingdings" panose="05000000000000000000" pitchFamily="2" charset="2"/>
                <a:hlinkClick r:id="rId2"/>
              </a:rPr>
              <a:t>https://BASE_URL/transfer-processes/:id</a:t>
            </a:r>
            <a:r>
              <a:rPr lang="en-GB" sz="1200" dirty="0">
                <a:sym typeface="Wingdings" panose="05000000000000000000" pitchFamily="2" charset="2"/>
              </a:rPr>
              <a:t> (P)</a:t>
            </a:r>
          </a:p>
          <a:p>
            <a:pPr marL="171450" indent="-171450" hangingPunct="0">
              <a:buFont typeface="Arial" panose="020B0604020202020204" pitchFamily="34" charset="0"/>
              <a:buChar char="•"/>
            </a:pPr>
            <a:r>
              <a:rPr lang="en-GB" sz="1200" dirty="0">
                <a:sym typeface="Wingdings" panose="05000000000000000000" pitchFamily="2" charset="2"/>
              </a:rPr>
              <a:t>POST </a:t>
            </a:r>
            <a:r>
              <a:rPr lang="en-GB" sz="1200" dirty="0">
                <a:sym typeface="Wingdings" panose="05000000000000000000" pitchFamily="2" charset="2"/>
                <a:hlinkClick r:id="rId3"/>
              </a:rPr>
              <a:t>https://BASE_URL/transfer-processes/request</a:t>
            </a:r>
            <a:r>
              <a:rPr lang="en-GB" sz="1200" dirty="0">
                <a:sym typeface="Wingdings" panose="05000000000000000000" pitchFamily="2" charset="2"/>
              </a:rPr>
              <a:t> (P)</a:t>
            </a:r>
          </a:p>
          <a:p>
            <a:pPr marL="171450" indent="-171450" hangingPunct="0">
              <a:buFont typeface="Arial" panose="020B0604020202020204" pitchFamily="34" charset="0"/>
              <a:buChar char="•"/>
            </a:pPr>
            <a:r>
              <a:rPr lang="en-GB" sz="1200" dirty="0">
                <a:sym typeface="Wingdings" panose="05000000000000000000" pitchFamily="2" charset="2"/>
              </a:rPr>
              <a:t>POST </a:t>
            </a:r>
            <a:r>
              <a:rPr lang="en-GB" sz="1200" dirty="0">
                <a:sym typeface="Wingdings" panose="05000000000000000000" pitchFamily="2" charset="2"/>
                <a:hlinkClick r:id="rId4"/>
              </a:rPr>
              <a:t>https://BASE_URL/transfer-processes/:id/start</a:t>
            </a:r>
            <a:r>
              <a:rPr lang="en-GB" sz="1200" dirty="0">
                <a:sym typeface="Wingdings" panose="05000000000000000000" pitchFamily="2" charset="2"/>
              </a:rPr>
              <a:t> (P/C) </a:t>
            </a:r>
          </a:p>
          <a:p>
            <a:pPr marL="171450" indent="-171450" hangingPunct="0">
              <a:buFont typeface="Arial" panose="020B0604020202020204" pitchFamily="34" charset="0"/>
              <a:buChar char="•"/>
            </a:pPr>
            <a:r>
              <a:rPr lang="en-GB" sz="1200" dirty="0">
                <a:sym typeface="Wingdings" panose="05000000000000000000" pitchFamily="2" charset="2"/>
              </a:rPr>
              <a:t>POST </a:t>
            </a:r>
            <a:r>
              <a:rPr lang="en-GB" sz="1200" dirty="0">
                <a:sym typeface="Wingdings" panose="05000000000000000000" pitchFamily="2" charset="2"/>
                <a:hlinkClick r:id="rId5"/>
              </a:rPr>
              <a:t>https://</a:t>
            </a:r>
            <a:r>
              <a:rPr lang="en-GB" sz="1200" dirty="0">
                <a:sym typeface="Wingdings" panose="05000000000000000000" pitchFamily="2" charset="2"/>
                <a:hlinkClick r:id="rId3"/>
              </a:rPr>
              <a:t>BASE_URL</a:t>
            </a:r>
            <a:r>
              <a:rPr lang="en-GB" sz="1200" dirty="0">
                <a:sym typeface="Wingdings" panose="05000000000000000000" pitchFamily="2" charset="2"/>
                <a:hlinkClick r:id="rId5"/>
              </a:rPr>
              <a:t>/transfer-processes/:id/completion</a:t>
            </a:r>
            <a:r>
              <a:rPr lang="en-GB" sz="1200" dirty="0">
                <a:sym typeface="Wingdings" panose="05000000000000000000" pitchFamily="2" charset="2"/>
              </a:rPr>
              <a:t> (P/C)</a:t>
            </a:r>
          </a:p>
          <a:p>
            <a:pPr marL="171450" indent="-171450" hangingPunct="0">
              <a:buFont typeface="Arial" panose="020B0604020202020204" pitchFamily="34" charset="0"/>
              <a:buChar char="•"/>
            </a:pPr>
            <a:r>
              <a:rPr lang="en-GB" sz="1200" dirty="0">
                <a:sym typeface="Wingdings" panose="05000000000000000000" pitchFamily="2" charset="2"/>
              </a:rPr>
              <a:t>POST </a:t>
            </a:r>
            <a:r>
              <a:rPr lang="en-GB" sz="1200" dirty="0">
                <a:sym typeface="Wingdings" panose="05000000000000000000" pitchFamily="2" charset="2"/>
                <a:hlinkClick r:id="rId6"/>
              </a:rPr>
              <a:t>https://</a:t>
            </a:r>
            <a:r>
              <a:rPr lang="en-GB" sz="1200" dirty="0">
                <a:sym typeface="Wingdings" panose="05000000000000000000" pitchFamily="2" charset="2"/>
                <a:hlinkClick r:id="rId3"/>
              </a:rPr>
              <a:t>BASE_URL</a:t>
            </a:r>
            <a:r>
              <a:rPr lang="en-GB" sz="1200" dirty="0">
                <a:sym typeface="Wingdings" panose="05000000000000000000" pitchFamily="2" charset="2"/>
                <a:hlinkClick r:id="rId6"/>
              </a:rPr>
              <a:t>/transfer-processes/:id/termination</a:t>
            </a:r>
            <a:r>
              <a:rPr lang="en-GB" sz="1200" dirty="0">
                <a:sym typeface="Wingdings" panose="05000000000000000000" pitchFamily="2" charset="2"/>
              </a:rPr>
              <a:t> (P/C)</a:t>
            </a:r>
          </a:p>
          <a:p>
            <a:pPr marL="171450" indent="-171450" hangingPunct="0">
              <a:buFont typeface="Arial" panose="020B0604020202020204" pitchFamily="34" charset="0"/>
              <a:buChar char="•"/>
            </a:pPr>
            <a:r>
              <a:rPr lang="en-GB" sz="1200" dirty="0">
                <a:sym typeface="Wingdings" panose="05000000000000000000" pitchFamily="2" charset="2"/>
              </a:rPr>
              <a:t>POST </a:t>
            </a:r>
            <a:r>
              <a:rPr lang="en-GB" sz="1200" dirty="0">
                <a:sym typeface="Wingdings" panose="05000000000000000000" pitchFamily="2" charset="2"/>
                <a:hlinkClick r:id="rId7"/>
              </a:rPr>
              <a:t>https://</a:t>
            </a:r>
            <a:r>
              <a:rPr lang="en-GB" sz="1200" dirty="0">
                <a:sym typeface="Wingdings" panose="05000000000000000000" pitchFamily="2" charset="2"/>
                <a:hlinkClick r:id="rId3"/>
              </a:rPr>
              <a:t>BASE_URL</a:t>
            </a:r>
            <a:r>
              <a:rPr lang="en-GB" sz="1200" dirty="0">
                <a:sym typeface="Wingdings" panose="05000000000000000000" pitchFamily="2" charset="2"/>
                <a:hlinkClick r:id="rId7"/>
              </a:rPr>
              <a:t>/transfer-processes/:id/suspension</a:t>
            </a:r>
            <a:r>
              <a:rPr lang="en-GB" sz="1200" dirty="0">
                <a:sym typeface="Wingdings" panose="05000000000000000000" pitchFamily="2" charset="2"/>
              </a:rPr>
              <a:t> (P/C)</a:t>
            </a:r>
          </a:p>
          <a:p>
            <a:pPr hangingPunct="0"/>
            <a:endParaRPr lang="en-GB" sz="1200" b="1" dirty="0">
              <a:sym typeface="Wingdings" panose="05000000000000000000" pitchFamily="2" charset="2"/>
            </a:endParaRPr>
          </a:p>
          <a:p>
            <a:pPr hangingPunct="0"/>
            <a:r>
              <a:rPr lang="en-GB" sz="1200" b="1" dirty="0">
                <a:sym typeface="Wingdings" panose="05000000000000000000" pitchFamily="2" charset="2"/>
              </a:rPr>
              <a:t>Format</a:t>
            </a:r>
            <a:r>
              <a:rPr lang="en-GB" sz="1200" dirty="0">
                <a:sym typeface="Wingdings" panose="05000000000000000000" pitchFamily="2" charset="2"/>
              </a:rPr>
              <a:t>: Request &amp; response messages must use the application/</a:t>
            </a:r>
            <a:r>
              <a:rPr lang="en-GB" sz="1200" dirty="0" err="1">
                <a:sym typeface="Wingdings" panose="05000000000000000000" pitchFamily="2" charset="2"/>
              </a:rPr>
              <a:t>json</a:t>
            </a:r>
            <a:r>
              <a:rPr lang="en-GB" sz="1200" dirty="0">
                <a:sym typeface="Wingdings" panose="05000000000000000000" pitchFamily="2" charset="2"/>
              </a:rPr>
              <a:t> media type</a:t>
            </a:r>
          </a:p>
          <a:p>
            <a:pPr hangingPunct="0"/>
            <a:endParaRPr lang="en-GB" sz="1200" b="1" dirty="0">
              <a:sym typeface="Wingdings" panose="05000000000000000000" pitchFamily="2" charset="2"/>
            </a:endParaRPr>
          </a:p>
          <a:p>
            <a:pPr hangingPunct="0"/>
            <a:r>
              <a:rPr lang="en-GB" sz="1200" b="1" dirty="0">
                <a:sym typeface="Wingdings" panose="05000000000000000000" pitchFamily="2" charset="2"/>
              </a:rPr>
              <a:t>Authorization (optional)</a:t>
            </a:r>
            <a:r>
              <a:rPr lang="en-GB" sz="1200" dirty="0">
                <a:sym typeface="Wingdings" panose="05000000000000000000" pitchFamily="2" charset="2"/>
              </a:rPr>
              <a:t> </a:t>
            </a:r>
          </a:p>
          <a:p>
            <a:pPr marL="171450" indent="-171450" hangingPunct="0">
              <a:buFont typeface="Arial" panose="020B0604020202020204" pitchFamily="34" charset="0"/>
              <a:buChar char="•"/>
            </a:pPr>
            <a:r>
              <a:rPr lang="en-GB" sz="1200" dirty="0">
                <a:sym typeface="Wingdings" panose="05000000000000000000" pitchFamily="2" charset="2"/>
              </a:rPr>
              <a:t>Include data as specified by an authorization protocol (e.g., OAuth2) </a:t>
            </a:r>
          </a:p>
          <a:p>
            <a:pPr marL="171450" indent="-171450" hangingPunct="0">
              <a:buFont typeface="Arial" panose="020B0604020202020204" pitchFamily="34" charset="0"/>
              <a:buChar char="•"/>
            </a:pPr>
            <a:r>
              <a:rPr lang="en-GB" sz="1200" dirty="0">
                <a:sym typeface="Wingdings" panose="05000000000000000000" pitchFamily="2" charset="2"/>
              </a:rPr>
              <a:t>No mandate for use of a particular authorization standard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F0AECCB4-63F8-4C65-A891-479B41B9F264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5940666" y="2679463"/>
            <a:ext cx="2808313" cy="1540707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9D63F556-BC9A-4BC5-B2D0-F74192199695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-618" r="416"/>
          <a:stretch/>
        </p:blipFill>
        <p:spPr>
          <a:xfrm>
            <a:off x="5940666" y="1727180"/>
            <a:ext cx="2808313" cy="879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3017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BC588149-83B7-4132-A116-25EA8A9153E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e-DE" dirty="0"/>
              <a:t>Any Questions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feedback</a:t>
            </a:r>
            <a:r>
              <a:rPr lang="de-DE" dirty="0"/>
              <a:t>?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122200C4-216E-4045-AA18-7A994045B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Thank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47213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Untertitel 46"/>
          <p:cNvSpPr>
            <a:spLocks noGrp="1"/>
          </p:cNvSpPr>
          <p:nvPr>
            <p:ph type="subTitle" idx="1"/>
          </p:nvPr>
        </p:nvSpPr>
        <p:spPr>
          <a:xfrm>
            <a:off x="1763688" y="2790324"/>
            <a:ext cx="5679348" cy="1026348"/>
          </a:xfrm>
        </p:spPr>
        <p:txBody>
          <a:bodyPr>
            <a:normAutofit/>
          </a:bodyPr>
          <a:lstStyle/>
          <a:p>
            <a:r>
              <a:rPr lang="de-DE" sz="2800" dirty="0" err="1"/>
              <a:t>Join</a:t>
            </a:r>
            <a:r>
              <a:rPr lang="de-DE" sz="2800" dirty="0"/>
              <a:t> </a:t>
            </a:r>
            <a:r>
              <a:rPr lang="de-DE" sz="2800" dirty="0" err="1"/>
              <a:t>us</a:t>
            </a:r>
            <a:endParaRPr lang="de-DE" sz="2800" dirty="0"/>
          </a:p>
        </p:txBody>
      </p:sp>
      <p:sp>
        <p:nvSpPr>
          <p:cNvPr id="3" name="Textfeld 2"/>
          <p:cNvSpPr txBox="1"/>
          <p:nvPr/>
        </p:nvSpPr>
        <p:spPr>
          <a:xfrm>
            <a:off x="7493836" y="2280905"/>
            <a:ext cx="585348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500" i="1" dirty="0">
                <a:solidFill>
                  <a:schemeClr val="bg1"/>
                </a:solidFill>
                <a:latin typeface="Georgia" panose="02040502050405020303" pitchFamily="18" charset="0"/>
              </a:rPr>
              <a:t>!</a:t>
            </a:r>
          </a:p>
        </p:txBody>
      </p:sp>
      <p:pic>
        <p:nvPicPr>
          <p:cNvPr id="14" name="Grafik 13"/>
          <p:cNvPicPr>
            <a:picLocks noChangeAspect="1"/>
          </p:cNvPicPr>
          <p:nvPr/>
        </p:nvPicPr>
        <p:blipFill>
          <a:blip r:embed="rId2" cstate="screen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52971" y="3784131"/>
            <a:ext cx="333975" cy="271633"/>
          </a:xfrm>
          <a:prstGeom prst="rect">
            <a:avLst/>
          </a:prstGeom>
        </p:spPr>
      </p:pic>
      <p:sp>
        <p:nvSpPr>
          <p:cNvPr id="16" name="Textfeld 15"/>
          <p:cNvSpPr txBox="1"/>
          <p:nvPr/>
        </p:nvSpPr>
        <p:spPr>
          <a:xfrm>
            <a:off x="6171561" y="3670369"/>
            <a:ext cx="20447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i="1" dirty="0">
                <a:solidFill>
                  <a:schemeClr val="bg1"/>
                </a:solidFill>
                <a:latin typeface="Georgia" panose="02040502050405020303" pitchFamily="18" charset="0"/>
              </a:rPr>
              <a:t>@</a:t>
            </a:r>
            <a:r>
              <a:rPr lang="de-DE" sz="1200" i="1" dirty="0" err="1">
                <a:solidFill>
                  <a:schemeClr val="bg1"/>
                </a:solidFill>
                <a:latin typeface="Georgia" panose="02040502050405020303" pitchFamily="18" charset="0"/>
              </a:rPr>
              <a:t>ids_association</a:t>
            </a:r>
            <a:endParaRPr lang="de-DE" sz="1200" i="1" dirty="0">
              <a:solidFill>
                <a:schemeClr val="bg1"/>
              </a:solidFill>
              <a:latin typeface="Georgia" panose="02040502050405020303" pitchFamily="18" charset="0"/>
            </a:endParaRPr>
          </a:p>
          <a:p>
            <a:r>
              <a:rPr lang="de-DE" sz="1200" i="1" dirty="0">
                <a:solidFill>
                  <a:schemeClr val="bg1"/>
                </a:solidFill>
                <a:latin typeface="Georgia" panose="02040502050405020303" pitchFamily="18" charset="0"/>
              </a:rPr>
              <a:t># </a:t>
            </a:r>
            <a:r>
              <a:rPr lang="de-DE" sz="1200" i="1" dirty="0" err="1">
                <a:solidFill>
                  <a:schemeClr val="bg1"/>
                </a:solidFill>
                <a:latin typeface="Georgia" panose="02040502050405020303" pitchFamily="18" charset="0"/>
              </a:rPr>
              <a:t>internationaldataspaces</a:t>
            </a:r>
            <a:endParaRPr lang="de-DE" sz="1200" i="1" dirty="0">
              <a:solidFill>
                <a:schemeClr val="bg1"/>
              </a:solidFill>
              <a:latin typeface="Georgia" panose="02040502050405020303" pitchFamily="18" charset="0"/>
            </a:endParaRPr>
          </a:p>
        </p:txBody>
      </p:sp>
      <p:pic>
        <p:nvPicPr>
          <p:cNvPr id="21" name="Grafik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298" y="838796"/>
            <a:ext cx="2381250" cy="417195"/>
          </a:xfrm>
          <a:prstGeom prst="rect">
            <a:avLst/>
          </a:prstGeom>
        </p:spPr>
      </p:pic>
      <p:sp>
        <p:nvSpPr>
          <p:cNvPr id="9" name="Untertitel 46">
            <a:extLst>
              <a:ext uri="{FF2B5EF4-FFF2-40B4-BE49-F238E27FC236}">
                <a16:creationId xmlns:a16="http://schemas.microsoft.com/office/drawing/2014/main" id="{74B68BC6-76F0-4067-8778-3CFE7510E54B}"/>
              </a:ext>
            </a:extLst>
          </p:cNvPr>
          <p:cNvSpPr txBox="1">
            <a:spLocks/>
          </p:cNvSpPr>
          <p:nvPr/>
        </p:nvSpPr>
        <p:spPr>
          <a:xfrm>
            <a:off x="400298" y="2643758"/>
            <a:ext cx="3215532" cy="16329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r" defTabSz="457200" rtl="0" eaLnBrk="1" latinLnBrk="0" hangingPunct="1">
              <a:lnSpc>
                <a:spcPct val="80000"/>
              </a:lnSpc>
              <a:spcBef>
                <a:spcPct val="20000"/>
              </a:spcBef>
              <a:buFont typeface="Arial"/>
              <a:buNone/>
              <a:defRPr sz="3600" kern="1200" cap="all">
                <a:solidFill>
                  <a:schemeClr val="bg1"/>
                </a:solidFill>
                <a:latin typeface="Verdana"/>
                <a:ea typeface="+mn-ea"/>
                <a:cs typeface="Verdana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Verdana"/>
                <a:ea typeface="+mn-ea"/>
                <a:cs typeface="Verdana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800" kern="1200">
                <a:solidFill>
                  <a:schemeClr val="tx1">
                    <a:tint val="75000"/>
                  </a:schemeClr>
                </a:solidFill>
                <a:latin typeface="Verdana"/>
                <a:ea typeface="+mn-ea"/>
                <a:cs typeface="Verdana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1000" i="1" kern="1200" cap="all">
                <a:solidFill>
                  <a:schemeClr val="tx1">
                    <a:tint val="75000"/>
                  </a:schemeClr>
                </a:solidFill>
                <a:latin typeface="Georgia"/>
                <a:ea typeface="+mn-ea"/>
                <a:cs typeface="Georgia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1600" i="1" kern="1200">
                <a:solidFill>
                  <a:schemeClr val="tx1">
                    <a:tint val="75000"/>
                  </a:schemeClr>
                </a:solidFill>
                <a:latin typeface="Georgia"/>
                <a:ea typeface="+mn-ea"/>
                <a:cs typeface="Georgia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de-DE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Julia Pampus</a:t>
            </a:r>
          </a:p>
          <a:p>
            <a:pPr algn="l"/>
            <a:endParaRPr lang="de-DE" sz="900" dirty="0">
              <a:solidFill>
                <a:schemeClr val="tx1"/>
              </a:solidFill>
            </a:endParaRPr>
          </a:p>
          <a:p>
            <a:pPr algn="l"/>
            <a:r>
              <a:rPr lang="de-DE" sz="800" dirty="0" err="1">
                <a:solidFill>
                  <a:schemeClr val="tx1"/>
                </a:solidFill>
              </a:rPr>
              <a:t>RESEARCher</a:t>
            </a:r>
            <a:endParaRPr lang="de-DE" sz="800" dirty="0">
              <a:solidFill>
                <a:schemeClr val="tx1"/>
              </a:solidFill>
            </a:endParaRPr>
          </a:p>
          <a:p>
            <a:pPr algn="l"/>
            <a:r>
              <a:rPr lang="de-DE" sz="800" dirty="0">
                <a:solidFill>
                  <a:schemeClr val="tx1"/>
                </a:solidFill>
              </a:rPr>
              <a:t>Data BUSINESS</a:t>
            </a:r>
          </a:p>
          <a:p>
            <a:pPr algn="l"/>
            <a:endParaRPr lang="de-DE" sz="800" dirty="0"/>
          </a:p>
          <a:p>
            <a:pPr algn="l"/>
            <a:r>
              <a:rPr lang="de-DE" sz="800" dirty="0"/>
              <a:t>Julia.pampus@isst.fraunhofer.de</a:t>
            </a:r>
          </a:p>
          <a:p>
            <a:pPr algn="l"/>
            <a:r>
              <a:rPr lang="de-DE" sz="800" dirty="0"/>
              <a:t>+49 231 97677 429</a:t>
            </a:r>
          </a:p>
          <a:p>
            <a:pPr algn="l"/>
            <a:endParaRPr lang="de-DE" sz="800" dirty="0"/>
          </a:p>
          <a:p>
            <a:pPr algn="l"/>
            <a:r>
              <a:rPr lang="de-DE" sz="800" dirty="0"/>
              <a:t>Fraunhofer ISST</a:t>
            </a:r>
          </a:p>
          <a:p>
            <a:pPr algn="l"/>
            <a:r>
              <a:rPr lang="de-DE" sz="800" dirty="0"/>
              <a:t>Emil-Figge-Str. 91</a:t>
            </a:r>
          </a:p>
          <a:p>
            <a:pPr algn="l"/>
            <a:r>
              <a:rPr lang="de-DE" sz="800" dirty="0"/>
              <a:t>44227 Dortmund | Germany</a:t>
            </a:r>
          </a:p>
        </p:txBody>
      </p:sp>
    </p:spTree>
    <p:extLst>
      <p:ext uri="{BB962C8B-B14F-4D97-AF65-F5344CB8AC3E}">
        <p14:creationId xmlns:p14="http://schemas.microsoft.com/office/powerpoint/2010/main" val="33461871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Task </a:t>
            </a:r>
            <a:r>
              <a:rPr lang="de-DE" dirty="0" err="1"/>
              <a:t>force</a:t>
            </a:r>
            <a:endParaRPr lang="de-DE" dirty="0"/>
          </a:p>
        </p:txBody>
      </p:sp>
      <p:pic>
        <p:nvPicPr>
          <p:cNvPr id="5" name="Grafik 4" descr="Gruppenbrainstorming mit einfarbiger Füllung">
            <a:extLst>
              <a:ext uri="{FF2B5EF4-FFF2-40B4-BE49-F238E27FC236}">
                <a16:creationId xmlns:a16="http://schemas.microsoft.com/office/drawing/2014/main" id="{62CF89FD-CBB9-47B3-8E82-9C61923D9E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0239" y="1570107"/>
            <a:ext cx="914400" cy="914400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9980552A-14DF-4497-AE9D-86A3DCEBCBC8}"/>
              </a:ext>
            </a:extLst>
          </p:cNvPr>
          <p:cNvSpPr txBox="1"/>
          <p:nvPr/>
        </p:nvSpPr>
        <p:spPr>
          <a:xfrm>
            <a:off x="890312" y="2402607"/>
            <a:ext cx="12542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interested</a:t>
            </a:r>
            <a:endParaRPr lang="de-DE" sz="1400" dirty="0"/>
          </a:p>
          <a:p>
            <a:pPr algn="ctr"/>
            <a:r>
              <a:rPr lang="de-DE" sz="1400" dirty="0"/>
              <a:t>IDSA </a:t>
            </a:r>
            <a:r>
              <a:rPr lang="de-DE" sz="1400" dirty="0" err="1"/>
              <a:t>members</a:t>
            </a:r>
            <a:endParaRPr lang="en-GB" sz="1400" dirty="0"/>
          </a:p>
        </p:txBody>
      </p:sp>
      <p:pic>
        <p:nvPicPr>
          <p:cNvPr id="8" name="Grafik 7" descr="Wiederholen Silhouette">
            <a:extLst>
              <a:ext uri="{FF2B5EF4-FFF2-40B4-BE49-F238E27FC236}">
                <a16:creationId xmlns:a16="http://schemas.microsoft.com/office/drawing/2014/main" id="{A7EFFD0D-B9DF-4B47-8A85-06540EB348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21660" y="1563638"/>
            <a:ext cx="914400" cy="914400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0B31A4D0-AD3B-4364-A02F-78A706B0CF2A}"/>
              </a:ext>
            </a:extLst>
          </p:cNvPr>
          <p:cNvSpPr txBox="1"/>
          <p:nvPr/>
        </p:nvSpPr>
        <p:spPr>
          <a:xfrm>
            <a:off x="3185721" y="2368298"/>
            <a:ext cx="13862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400" dirty="0">
                <a:solidFill>
                  <a:srgbClr val="0092D2"/>
                </a:solidFill>
              </a:rPr>
              <a:t>iterative </a:t>
            </a:r>
            <a:r>
              <a:rPr lang="de-DE" sz="1400" dirty="0" err="1">
                <a:solidFill>
                  <a:srgbClr val="0092D2"/>
                </a:solidFill>
              </a:rPr>
              <a:t>process</a:t>
            </a:r>
            <a:endParaRPr lang="en-GB" sz="1400" dirty="0">
              <a:solidFill>
                <a:srgbClr val="0092D2"/>
              </a:solidFill>
            </a:endParaRPr>
          </a:p>
        </p:txBody>
      </p:sp>
      <p:pic>
        <p:nvPicPr>
          <p:cNvPr id="11" name="Grafik 10" descr="Freisprechanlage mit einfarbiger Füllung">
            <a:extLst>
              <a:ext uri="{FF2B5EF4-FFF2-40B4-BE49-F238E27FC236}">
                <a16:creationId xmlns:a16="http://schemas.microsoft.com/office/drawing/2014/main" id="{88BC7BFF-7201-4E06-8AFE-F74B613A9F6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271321" y="3049866"/>
            <a:ext cx="914400" cy="914400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9A9AAE66-48A4-4842-9F4D-2231E24E3A81}"/>
              </a:ext>
            </a:extLst>
          </p:cNvPr>
          <p:cNvSpPr txBox="1"/>
          <p:nvPr/>
        </p:nvSpPr>
        <p:spPr>
          <a:xfrm>
            <a:off x="2345166" y="3902066"/>
            <a:ext cx="7880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400" dirty="0" err="1"/>
              <a:t>weekly</a:t>
            </a:r>
            <a:r>
              <a:rPr lang="de-DE" sz="1400" dirty="0"/>
              <a:t> </a:t>
            </a:r>
          </a:p>
          <a:p>
            <a:pPr algn="ctr"/>
            <a:r>
              <a:rPr lang="de-DE" sz="1400" dirty="0" err="1"/>
              <a:t>meeting</a:t>
            </a:r>
            <a:endParaRPr lang="en-GB" sz="1400" dirty="0"/>
          </a:p>
        </p:txBody>
      </p:sp>
      <p:pic>
        <p:nvPicPr>
          <p:cNvPr id="15" name="Grafik 14" descr="Feder mit einfarbiger Füllung">
            <a:extLst>
              <a:ext uri="{FF2B5EF4-FFF2-40B4-BE49-F238E27FC236}">
                <a16:creationId xmlns:a16="http://schemas.microsoft.com/office/drawing/2014/main" id="{0CAF7063-4FC7-410C-A7E6-6F12E2EB437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571999" y="3049866"/>
            <a:ext cx="914400" cy="914400"/>
          </a:xfrm>
          <a:prstGeom prst="rect">
            <a:avLst/>
          </a:prstGeo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AEBBF2B1-A62F-427C-8FD5-10D1253B2057}"/>
              </a:ext>
            </a:extLst>
          </p:cNvPr>
          <p:cNvSpPr txBox="1"/>
          <p:nvPr/>
        </p:nvSpPr>
        <p:spPr>
          <a:xfrm>
            <a:off x="4445815" y="3905466"/>
            <a:ext cx="9348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400" dirty="0"/>
              <a:t>GitHub </a:t>
            </a:r>
          </a:p>
          <a:p>
            <a:pPr algn="ctr"/>
            <a:r>
              <a:rPr lang="de-DE" sz="1400" dirty="0" err="1"/>
              <a:t>repository</a:t>
            </a:r>
            <a:endParaRPr lang="de-DE" sz="1400" dirty="0"/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8B769959-FDFE-4496-931C-2585B98D2209}"/>
              </a:ext>
            </a:extLst>
          </p:cNvPr>
          <p:cNvGrpSpPr/>
          <p:nvPr/>
        </p:nvGrpSpPr>
        <p:grpSpPr>
          <a:xfrm>
            <a:off x="7123865" y="1991685"/>
            <a:ext cx="1129988" cy="1160130"/>
            <a:chOff x="7117838" y="1968307"/>
            <a:chExt cx="1129988" cy="1160130"/>
          </a:xfrm>
        </p:grpSpPr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5BF80FB3-4F39-430B-A17B-87E6CA0E34AB}"/>
                </a:ext>
              </a:extLst>
            </p:cNvPr>
            <p:cNvSpPr txBox="1"/>
            <p:nvPr/>
          </p:nvSpPr>
          <p:spPr>
            <a:xfrm>
              <a:off x="7117838" y="2605217"/>
              <a:ext cx="112998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international</a:t>
              </a:r>
              <a:endParaRPr lang="de-DE" sz="1400" dirty="0"/>
            </a:p>
            <a:p>
              <a:pPr algn="ctr"/>
              <a:r>
                <a:rPr lang="de-DE" sz="1400" dirty="0" err="1"/>
                <a:t>standard</a:t>
              </a:r>
              <a:endParaRPr lang="en-GB" sz="1400" dirty="0"/>
            </a:p>
          </p:txBody>
        </p:sp>
        <p:pic>
          <p:nvPicPr>
            <p:cNvPr id="19" name="Grafik 18">
              <a:extLst>
                <a:ext uri="{FF2B5EF4-FFF2-40B4-BE49-F238E27FC236}">
                  <a16:creationId xmlns:a16="http://schemas.microsoft.com/office/drawing/2014/main" id="{67DBC17D-7CB9-45C6-96FF-9E55993D2E4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148521" y="1968307"/>
              <a:ext cx="981388" cy="523220"/>
            </a:xfrm>
            <a:prstGeom prst="rect">
              <a:avLst/>
            </a:prstGeom>
          </p:spPr>
        </p:pic>
      </p:grp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71AC71C6-C790-49ED-BABE-C78F35E9D4BE}"/>
              </a:ext>
            </a:extLst>
          </p:cNvPr>
          <p:cNvCxnSpPr>
            <a:cxnSpLocks/>
          </p:cNvCxnSpPr>
          <p:nvPr/>
        </p:nvCxnSpPr>
        <p:spPr>
          <a:xfrm>
            <a:off x="6012160" y="2510672"/>
            <a:ext cx="58355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8781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190D5B25-F9F8-4048-B9B4-E4DF43471248}"/>
              </a:ext>
            </a:extLst>
          </p:cNvPr>
          <p:cNvSpPr/>
          <p:nvPr/>
        </p:nvSpPr>
        <p:spPr>
          <a:xfrm>
            <a:off x="5292079" y="1728864"/>
            <a:ext cx="3456899" cy="1030029"/>
          </a:xfrm>
          <a:prstGeom prst="rect">
            <a:avLst/>
          </a:prstGeom>
          <a:solidFill>
            <a:srgbClr val="D3F1FC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hangingPunct="0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Scope</a:t>
            </a:r>
            <a:endParaRPr lang="de-DE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1FC0FF09-13A4-47AC-A8EF-304BC7137C7F}"/>
              </a:ext>
            </a:extLst>
          </p:cNvPr>
          <p:cNvSpPr/>
          <p:nvPr/>
        </p:nvSpPr>
        <p:spPr>
          <a:xfrm>
            <a:off x="5364088" y="1728865"/>
            <a:ext cx="338489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hangingPunct="0"/>
            <a:r>
              <a:rPr lang="en-US" sz="1200" b="1" dirty="0"/>
              <a:t>Out-of-scope</a:t>
            </a:r>
          </a:p>
          <a:p>
            <a:pPr marL="171450" indent="-171450" hangingPunct="0">
              <a:buFont typeface="Arial" panose="020B0604020202020204" pitchFamily="34" charset="0"/>
              <a:buChar char="•"/>
            </a:pPr>
            <a:r>
              <a:rPr lang="en-US" sz="1200" dirty="0"/>
              <a:t>Governance, certification, or trust aspects</a:t>
            </a:r>
          </a:p>
          <a:p>
            <a:pPr marL="171450" indent="-171450" hangingPunct="0">
              <a:buFont typeface="Arial" panose="020B0604020202020204" pitchFamily="34" charset="0"/>
              <a:buChar char="•"/>
            </a:pPr>
            <a:r>
              <a:rPr lang="en-US" sz="1200" dirty="0"/>
              <a:t>Cross-data space communication</a:t>
            </a:r>
          </a:p>
          <a:p>
            <a:pPr marL="171450" indent="-171450" hangingPunct="0">
              <a:buFont typeface="Arial" panose="020B0604020202020204" pitchFamily="34" charset="0"/>
              <a:buChar char="•"/>
            </a:pPr>
            <a:r>
              <a:rPr lang="en-US" sz="1200" dirty="0"/>
              <a:t>Auditing and clearing house </a:t>
            </a:r>
          </a:p>
          <a:p>
            <a:pPr marL="171450" indent="-171450" hangingPunct="0">
              <a:buFont typeface="Arial" panose="020B0604020202020204" pitchFamily="34" charset="0"/>
              <a:buChar char="•"/>
            </a:pPr>
            <a:r>
              <a:rPr lang="en-GB" sz="1200" dirty="0"/>
              <a:t>Custom semantic models and vocabularies </a:t>
            </a:r>
            <a:endParaRPr lang="en-US" sz="1200" dirty="0"/>
          </a:p>
        </p:txBody>
      </p:sp>
      <p:graphicFrame>
        <p:nvGraphicFramePr>
          <p:cNvPr id="10" name="Diagram 23">
            <a:extLst>
              <a:ext uri="{FF2B5EF4-FFF2-40B4-BE49-F238E27FC236}">
                <a16:creationId xmlns:a16="http://schemas.microsoft.com/office/drawing/2014/main" id="{D7018F97-6F82-4979-8ED8-AB991D9890B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49048516"/>
              </p:ext>
            </p:extLst>
          </p:nvPr>
        </p:nvGraphicFramePr>
        <p:xfrm>
          <a:off x="-33575" y="1419622"/>
          <a:ext cx="4825052" cy="33123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04785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Focus</a:t>
            </a:r>
          </a:p>
        </p:txBody>
      </p:sp>
      <p:pic>
        <p:nvPicPr>
          <p:cNvPr id="108" name="Grafik 107">
            <a:extLst>
              <a:ext uri="{FF2B5EF4-FFF2-40B4-BE49-F238E27FC236}">
                <a16:creationId xmlns:a16="http://schemas.microsoft.com/office/drawing/2014/main" id="{B2675657-19B5-4EB8-ADC7-77C89CB8350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371505" y="1714498"/>
            <a:ext cx="6400989" cy="2768675"/>
          </a:xfrm>
          <a:prstGeom prst="rect">
            <a:avLst/>
          </a:prstGeom>
        </p:spPr>
      </p:pic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4F8AEDF9-1728-41B5-A3C1-8033908A53CE}"/>
              </a:ext>
            </a:extLst>
          </p:cNvPr>
          <p:cNvCxnSpPr>
            <a:cxnSpLocks/>
          </p:cNvCxnSpPr>
          <p:nvPr/>
        </p:nvCxnSpPr>
        <p:spPr>
          <a:xfrm>
            <a:off x="1538139" y="3277543"/>
            <a:ext cx="432048" cy="0"/>
          </a:xfrm>
          <a:prstGeom prst="line">
            <a:avLst/>
          </a:prstGeom>
          <a:ln w="19050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577B1D55-9A66-4142-A9D7-B2A8C88C9140}"/>
              </a:ext>
            </a:extLst>
          </p:cNvPr>
          <p:cNvCxnSpPr>
            <a:cxnSpLocks/>
          </p:cNvCxnSpPr>
          <p:nvPr/>
        </p:nvCxnSpPr>
        <p:spPr>
          <a:xfrm>
            <a:off x="1400473" y="3420117"/>
            <a:ext cx="701030" cy="0"/>
          </a:xfrm>
          <a:prstGeom prst="line">
            <a:avLst/>
          </a:prstGeom>
          <a:ln w="19050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Ellipse 15">
            <a:extLst>
              <a:ext uri="{FF2B5EF4-FFF2-40B4-BE49-F238E27FC236}">
                <a16:creationId xmlns:a16="http://schemas.microsoft.com/office/drawing/2014/main" id="{E7250718-41BD-497E-9BED-A75984038D71}"/>
              </a:ext>
            </a:extLst>
          </p:cNvPr>
          <p:cNvSpPr/>
          <p:nvPr/>
        </p:nvSpPr>
        <p:spPr>
          <a:xfrm>
            <a:off x="2502819" y="2613274"/>
            <a:ext cx="792088" cy="792088"/>
          </a:xfrm>
          <a:prstGeom prst="ellipse">
            <a:avLst/>
          </a:prstGeom>
          <a:noFill/>
          <a:ln w="19050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30BECB8F-2E40-4860-962C-0DB3CB4EB7E6}"/>
              </a:ext>
            </a:extLst>
          </p:cNvPr>
          <p:cNvSpPr/>
          <p:nvPr/>
        </p:nvSpPr>
        <p:spPr>
          <a:xfrm>
            <a:off x="5817345" y="2613274"/>
            <a:ext cx="792088" cy="792088"/>
          </a:xfrm>
          <a:prstGeom prst="ellipse">
            <a:avLst/>
          </a:prstGeom>
          <a:noFill/>
          <a:ln w="19050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337E0F69-1141-415F-A58F-A16CCF8666C9}"/>
              </a:ext>
            </a:extLst>
          </p:cNvPr>
          <p:cNvSpPr/>
          <p:nvPr/>
        </p:nvSpPr>
        <p:spPr>
          <a:xfrm>
            <a:off x="3698056" y="2925105"/>
            <a:ext cx="792088" cy="168425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b="1" dirty="0" err="1"/>
              <a:t>Cataloging</a:t>
            </a:r>
            <a:endParaRPr lang="en-GB" sz="1000" b="1" dirty="0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98B7358A-ECBC-40A9-BF9E-281F16DBE6AE}"/>
              </a:ext>
            </a:extLst>
          </p:cNvPr>
          <p:cNvSpPr/>
          <p:nvPr/>
        </p:nvSpPr>
        <p:spPr>
          <a:xfrm>
            <a:off x="3291732" y="4007930"/>
            <a:ext cx="944488" cy="168425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b="1" dirty="0"/>
              <a:t>Data Transfer</a:t>
            </a:r>
            <a:endParaRPr lang="en-GB" sz="1000" b="1" dirty="0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53A454DF-0FA7-47F0-A7AA-907B190023EE}"/>
              </a:ext>
            </a:extLst>
          </p:cNvPr>
          <p:cNvSpPr/>
          <p:nvPr/>
        </p:nvSpPr>
        <p:spPr>
          <a:xfrm>
            <a:off x="1339758" y="3107234"/>
            <a:ext cx="836030" cy="340617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b="1" dirty="0" err="1"/>
              <a:t>Contract</a:t>
            </a:r>
            <a:r>
              <a:rPr lang="de-DE" sz="1000" b="1" dirty="0"/>
              <a:t> </a:t>
            </a:r>
            <a:r>
              <a:rPr lang="de-DE" sz="1000" b="1" dirty="0" err="1"/>
              <a:t>Negotiation</a:t>
            </a:r>
            <a:endParaRPr lang="en-GB" sz="1000" b="1" dirty="0"/>
          </a:p>
        </p:txBody>
      </p:sp>
    </p:spTree>
    <p:extLst>
      <p:ext uri="{BB962C8B-B14F-4D97-AF65-F5344CB8AC3E}">
        <p14:creationId xmlns:p14="http://schemas.microsoft.com/office/powerpoint/2010/main" val="1152767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9" grpId="0" animBg="1"/>
      <p:bldP spid="5" grpId="0" animBg="1"/>
      <p:bldP spid="13" grpId="0" animBg="1"/>
      <p:bldP spid="1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Vision</a:t>
            </a:r>
          </a:p>
        </p:txBody>
      </p:sp>
      <p:sp>
        <p:nvSpPr>
          <p:cNvPr id="12" name="Rechteck 11"/>
          <p:cNvSpPr/>
          <p:nvPr/>
        </p:nvSpPr>
        <p:spPr>
          <a:xfrm>
            <a:off x="4572000" y="1714075"/>
            <a:ext cx="412577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hangingPunct="0"/>
            <a:r>
              <a:rPr lang="en-GB" sz="1200" dirty="0"/>
              <a:t>The binding of </a:t>
            </a:r>
            <a:r>
              <a:rPr lang="en-GB" sz="1200" b="1" dirty="0"/>
              <a:t>messages</a:t>
            </a:r>
            <a:r>
              <a:rPr lang="en-GB" sz="1200" dirty="0"/>
              <a:t> and </a:t>
            </a:r>
            <a:r>
              <a:rPr lang="en-GB" sz="1200" b="1" dirty="0"/>
              <a:t>protocols</a:t>
            </a:r>
            <a:r>
              <a:rPr lang="en-GB" sz="1200" dirty="0"/>
              <a:t> to transports.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C02B4EF8-D6B7-4548-A9CE-5E6D5CBBF21A}"/>
              </a:ext>
            </a:extLst>
          </p:cNvPr>
          <p:cNvSpPr/>
          <p:nvPr/>
        </p:nvSpPr>
        <p:spPr>
          <a:xfrm>
            <a:off x="395020" y="4167653"/>
            <a:ext cx="3744931" cy="270591"/>
          </a:xfrm>
          <a:prstGeom prst="rect">
            <a:avLst/>
          </a:prstGeom>
          <a:solidFill>
            <a:srgbClr val="D8D8D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tx1"/>
                </a:solidFill>
              </a:rPr>
              <a:t>IDS Information Model</a:t>
            </a:r>
            <a:endParaRPr lang="en-GB" sz="1400" dirty="0">
              <a:solidFill>
                <a:schemeClr val="tx1"/>
              </a:solidFill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F6436619-A335-4FA4-83AB-B74961B199C5}"/>
              </a:ext>
            </a:extLst>
          </p:cNvPr>
          <p:cNvSpPr/>
          <p:nvPr/>
        </p:nvSpPr>
        <p:spPr>
          <a:xfrm>
            <a:off x="395020" y="3758216"/>
            <a:ext cx="1800716" cy="270591"/>
          </a:xfrm>
          <a:prstGeom prst="rect">
            <a:avLst/>
          </a:prstGeom>
          <a:noFill/>
          <a:ln>
            <a:solidFill>
              <a:srgbClr val="D3F1F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tx1"/>
                </a:solidFill>
              </a:rPr>
              <a:t>DCAT</a:t>
            </a:r>
            <a:endParaRPr lang="en-GB" sz="1400" dirty="0">
              <a:solidFill>
                <a:schemeClr val="tx1"/>
              </a:solidFill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1CE11862-ED70-4989-8AF4-A184910F7982}"/>
              </a:ext>
            </a:extLst>
          </p:cNvPr>
          <p:cNvSpPr/>
          <p:nvPr/>
        </p:nvSpPr>
        <p:spPr>
          <a:xfrm>
            <a:off x="2342056" y="3758216"/>
            <a:ext cx="1800715" cy="270591"/>
          </a:xfrm>
          <a:prstGeom prst="rect">
            <a:avLst/>
          </a:prstGeom>
          <a:noFill/>
          <a:ln>
            <a:solidFill>
              <a:srgbClr val="D3F1F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>
                <a:solidFill>
                  <a:schemeClr val="tx1"/>
                </a:solidFill>
              </a:rPr>
              <a:t>ODRL</a:t>
            </a:r>
            <a:endParaRPr lang="en-GB" sz="1400" dirty="0">
              <a:solidFill>
                <a:schemeClr val="tx1"/>
              </a:solidFill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A386CC81-D407-426C-9525-0380B60B9DD7}"/>
              </a:ext>
            </a:extLst>
          </p:cNvPr>
          <p:cNvSpPr/>
          <p:nvPr/>
        </p:nvSpPr>
        <p:spPr>
          <a:xfrm>
            <a:off x="395020" y="2946395"/>
            <a:ext cx="3744931" cy="270591"/>
          </a:xfrm>
          <a:prstGeom prst="rect">
            <a:avLst/>
          </a:prstGeom>
          <a:solidFill>
            <a:srgbClr val="D3F1F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tx1"/>
                </a:solidFill>
              </a:rPr>
              <a:t>IDS Messages</a:t>
            </a:r>
            <a:endParaRPr lang="en-GB" sz="1400" dirty="0">
              <a:solidFill>
                <a:schemeClr val="tx1"/>
              </a:solidFill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A8F3BF56-2FA0-402F-B356-30930E00D9A3}"/>
              </a:ext>
            </a:extLst>
          </p:cNvPr>
          <p:cNvSpPr/>
          <p:nvPr/>
        </p:nvSpPr>
        <p:spPr>
          <a:xfrm>
            <a:off x="395020" y="2129121"/>
            <a:ext cx="3744931" cy="270591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bg1"/>
                </a:solidFill>
              </a:rPr>
              <a:t>IDS </a:t>
            </a:r>
            <a:r>
              <a:rPr lang="de-DE" sz="1400" dirty="0" err="1">
                <a:solidFill>
                  <a:schemeClr val="bg1"/>
                </a:solidFill>
              </a:rPr>
              <a:t>Protocols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FC2D1EF3-858E-43E3-8BDE-88DDD85765BC}"/>
              </a:ext>
            </a:extLst>
          </p:cNvPr>
          <p:cNvSpPr/>
          <p:nvPr/>
        </p:nvSpPr>
        <p:spPr>
          <a:xfrm>
            <a:off x="395020" y="1720483"/>
            <a:ext cx="3744931" cy="270591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bg1"/>
                </a:solidFill>
              </a:rPr>
              <a:t>API Binding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FF09053E-35D8-4727-967E-7A1361E67EC1}"/>
              </a:ext>
            </a:extLst>
          </p:cNvPr>
          <p:cNvSpPr/>
          <p:nvPr/>
        </p:nvSpPr>
        <p:spPr>
          <a:xfrm>
            <a:off x="4572000" y="2125916"/>
            <a:ext cx="412577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hangingPunct="0"/>
            <a:r>
              <a:rPr lang="en-GB" sz="1200" dirty="0"/>
              <a:t>The state machines for </a:t>
            </a:r>
            <a:r>
              <a:rPr lang="en-GB" sz="1200" b="1" dirty="0"/>
              <a:t>message</a:t>
            </a:r>
            <a:r>
              <a:rPr lang="en-GB" sz="1200" dirty="0"/>
              <a:t> flows between participants.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7CCE0268-2EC7-4642-9CC7-6341B8A07AEF}"/>
              </a:ext>
            </a:extLst>
          </p:cNvPr>
          <p:cNvSpPr/>
          <p:nvPr/>
        </p:nvSpPr>
        <p:spPr>
          <a:xfrm>
            <a:off x="4572000" y="2950145"/>
            <a:ext cx="412577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hangingPunct="0"/>
            <a:r>
              <a:rPr lang="en-GB" sz="1200" dirty="0"/>
              <a:t>The exchanged information and their schemas. 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182B1EA0-39FC-46F0-AB9A-11BD2D5D822B}"/>
              </a:ext>
            </a:extLst>
          </p:cNvPr>
          <p:cNvSpPr/>
          <p:nvPr/>
        </p:nvSpPr>
        <p:spPr>
          <a:xfrm>
            <a:off x="390851" y="2537758"/>
            <a:ext cx="1156813" cy="270591"/>
          </a:xfrm>
          <a:prstGeom prst="rect">
            <a:avLst/>
          </a:prstGeom>
          <a:noFill/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tx1"/>
                </a:solidFill>
              </a:rPr>
              <a:t>Catalog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AD522D59-1E44-46A3-9F63-F54292C6B6AC}"/>
              </a:ext>
            </a:extLst>
          </p:cNvPr>
          <p:cNvSpPr/>
          <p:nvPr/>
        </p:nvSpPr>
        <p:spPr>
          <a:xfrm>
            <a:off x="2983138" y="2537758"/>
            <a:ext cx="1156813" cy="270591"/>
          </a:xfrm>
          <a:prstGeom prst="rect">
            <a:avLst/>
          </a:prstGeom>
          <a:noFill/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tx1"/>
                </a:solidFill>
              </a:rPr>
              <a:t>Transfer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4D08DF17-68E1-44D8-B1A2-BC9C1DD69454}"/>
              </a:ext>
            </a:extLst>
          </p:cNvPr>
          <p:cNvSpPr/>
          <p:nvPr/>
        </p:nvSpPr>
        <p:spPr>
          <a:xfrm>
            <a:off x="4572000" y="4161245"/>
            <a:ext cx="412577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hangingPunct="0"/>
            <a:r>
              <a:rPr lang="en-US" sz="1200" dirty="0"/>
              <a:t>The main concepts in a dataspace and their interrelationships</a:t>
            </a:r>
            <a:r>
              <a:rPr lang="en-GB" sz="1200" dirty="0"/>
              <a:t>. 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EBEC7A03-4CE8-4E66-94D9-6FFB5B0A4F02}"/>
              </a:ext>
            </a:extLst>
          </p:cNvPr>
          <p:cNvSpPr/>
          <p:nvPr/>
        </p:nvSpPr>
        <p:spPr>
          <a:xfrm>
            <a:off x="1689078" y="2539423"/>
            <a:ext cx="1156813" cy="270591"/>
          </a:xfrm>
          <a:prstGeom prst="rect">
            <a:avLst/>
          </a:prstGeom>
          <a:noFill/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err="1">
                <a:solidFill>
                  <a:schemeClr val="tx1"/>
                </a:solidFill>
              </a:rPr>
              <a:t>Negotiation</a:t>
            </a:r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C84E5BC2-FA5A-49B4-AAB1-A11122227A4D}"/>
              </a:ext>
            </a:extLst>
          </p:cNvPr>
          <p:cNvSpPr/>
          <p:nvPr/>
        </p:nvSpPr>
        <p:spPr>
          <a:xfrm>
            <a:off x="395020" y="3347722"/>
            <a:ext cx="1156813" cy="270591"/>
          </a:xfrm>
          <a:prstGeom prst="rect">
            <a:avLst/>
          </a:prstGeom>
          <a:noFill/>
          <a:ln>
            <a:solidFill>
              <a:srgbClr val="D3F1F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tx1"/>
                </a:solidFill>
              </a:rPr>
              <a:t>Catalog</a:t>
            </a: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B5EE8D37-71DF-4CBA-A042-57A0926EA748}"/>
              </a:ext>
            </a:extLst>
          </p:cNvPr>
          <p:cNvSpPr/>
          <p:nvPr/>
        </p:nvSpPr>
        <p:spPr>
          <a:xfrm>
            <a:off x="2981193" y="3347114"/>
            <a:ext cx="1156813" cy="270591"/>
          </a:xfrm>
          <a:prstGeom prst="rect">
            <a:avLst/>
          </a:prstGeom>
          <a:noFill/>
          <a:ln>
            <a:solidFill>
              <a:srgbClr val="D3F1F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tx1"/>
                </a:solidFill>
              </a:rPr>
              <a:t>Transfer</a:t>
            </a: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22DAB790-31CB-4702-98FB-93ED6726E4E9}"/>
              </a:ext>
            </a:extLst>
          </p:cNvPr>
          <p:cNvSpPr/>
          <p:nvPr/>
        </p:nvSpPr>
        <p:spPr>
          <a:xfrm>
            <a:off x="1687133" y="3348779"/>
            <a:ext cx="1156813" cy="270591"/>
          </a:xfrm>
          <a:prstGeom prst="rect">
            <a:avLst/>
          </a:prstGeom>
          <a:noFill/>
          <a:ln>
            <a:solidFill>
              <a:srgbClr val="D3F1F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err="1">
                <a:solidFill>
                  <a:schemeClr val="tx1"/>
                </a:solidFill>
              </a:rPr>
              <a:t>Negotiation</a:t>
            </a:r>
            <a:endParaRPr lang="de-DE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6802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 animBg="1"/>
      <p:bldP spid="15" grpId="0" animBg="1"/>
      <p:bldP spid="16" grpId="0" animBg="1"/>
      <p:bldP spid="17" grpId="0" animBg="1"/>
      <p:bldP spid="18" grpId="0" animBg="1"/>
      <p:bldP spid="19" grpId="0"/>
      <p:bldP spid="20" grpId="0"/>
      <p:bldP spid="23" grpId="0" animBg="1"/>
      <p:bldP spid="24" grpId="0" animBg="1"/>
      <p:bldP spid="21" grpId="0" animBg="1"/>
      <p:bldP spid="25" grpId="0" animBg="1"/>
      <p:bldP spid="28" grpId="0" animBg="1"/>
      <p:bldP spid="2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Adoption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A386CC81-D407-426C-9525-0380B60B9DD7}"/>
              </a:ext>
            </a:extLst>
          </p:cNvPr>
          <p:cNvSpPr/>
          <p:nvPr/>
        </p:nvSpPr>
        <p:spPr>
          <a:xfrm>
            <a:off x="395020" y="2946395"/>
            <a:ext cx="3744931" cy="270591"/>
          </a:xfrm>
          <a:prstGeom prst="rect">
            <a:avLst/>
          </a:prstGeom>
          <a:solidFill>
            <a:srgbClr val="D3F1F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tx1"/>
                </a:solidFill>
              </a:rPr>
              <a:t>IDS Messages</a:t>
            </a:r>
            <a:endParaRPr lang="en-GB" sz="1400" dirty="0">
              <a:solidFill>
                <a:schemeClr val="tx1"/>
              </a:solidFill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A8F3BF56-2FA0-402F-B356-30930E00D9A3}"/>
              </a:ext>
            </a:extLst>
          </p:cNvPr>
          <p:cNvSpPr/>
          <p:nvPr/>
        </p:nvSpPr>
        <p:spPr>
          <a:xfrm>
            <a:off x="395020" y="2129121"/>
            <a:ext cx="3744931" cy="270591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bg1"/>
                </a:solidFill>
              </a:rPr>
              <a:t>IDS </a:t>
            </a:r>
            <a:r>
              <a:rPr lang="de-DE" sz="1400" dirty="0" err="1">
                <a:solidFill>
                  <a:schemeClr val="bg1"/>
                </a:solidFill>
              </a:rPr>
              <a:t>Protocols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FC2D1EF3-858E-43E3-8BDE-88DDD85765BC}"/>
              </a:ext>
            </a:extLst>
          </p:cNvPr>
          <p:cNvSpPr/>
          <p:nvPr/>
        </p:nvSpPr>
        <p:spPr>
          <a:xfrm>
            <a:off x="395020" y="1720483"/>
            <a:ext cx="3744931" cy="270591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bg1"/>
                </a:solidFill>
              </a:rPr>
              <a:t>API Binding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0545E57C-6C0B-4C77-81AD-E2D6654B0F35}"/>
              </a:ext>
            </a:extLst>
          </p:cNvPr>
          <p:cNvSpPr/>
          <p:nvPr/>
        </p:nvSpPr>
        <p:spPr>
          <a:xfrm>
            <a:off x="5724128" y="3344151"/>
            <a:ext cx="2592803" cy="270591"/>
          </a:xfrm>
          <a:prstGeom prst="rect">
            <a:avLst/>
          </a:prstGeom>
          <a:noFill/>
          <a:ln>
            <a:solidFill>
              <a:srgbClr val="D3F1F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>
                <a:solidFill>
                  <a:schemeClr val="tx1"/>
                </a:solidFill>
              </a:rPr>
              <a:t>Custom Namespace</a:t>
            </a:r>
            <a:endParaRPr lang="en-GB" sz="1400" dirty="0">
              <a:solidFill>
                <a:schemeClr val="tx1"/>
              </a:solidFill>
            </a:endParaRPr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039668FC-CD91-4BBB-AA18-9DD06AE1E237}"/>
              </a:ext>
            </a:extLst>
          </p:cNvPr>
          <p:cNvSpPr/>
          <p:nvPr/>
        </p:nvSpPr>
        <p:spPr>
          <a:xfrm>
            <a:off x="5718675" y="4166836"/>
            <a:ext cx="2594087" cy="27059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tx1"/>
                </a:solidFill>
              </a:rPr>
              <a:t>Custom </a:t>
            </a:r>
            <a:r>
              <a:rPr lang="de-DE" sz="1400" dirty="0" err="1">
                <a:solidFill>
                  <a:schemeClr val="tx1"/>
                </a:solidFill>
              </a:rPr>
              <a:t>governance</a:t>
            </a:r>
            <a:endParaRPr lang="en-GB" sz="1400" dirty="0">
              <a:solidFill>
                <a:schemeClr val="tx1"/>
              </a:solidFill>
            </a:endParaRPr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F8826D4D-A784-4097-88FB-6581E9B4E189}"/>
              </a:ext>
            </a:extLst>
          </p:cNvPr>
          <p:cNvSpPr/>
          <p:nvPr/>
        </p:nvSpPr>
        <p:spPr>
          <a:xfrm>
            <a:off x="5724128" y="2946395"/>
            <a:ext cx="2592803" cy="270591"/>
          </a:xfrm>
          <a:prstGeom prst="rect">
            <a:avLst/>
          </a:prstGeom>
          <a:solidFill>
            <a:srgbClr val="D3F1F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tx1"/>
                </a:solidFill>
              </a:rPr>
              <a:t>Custom Messages</a:t>
            </a:r>
            <a:endParaRPr lang="en-GB" sz="1400" dirty="0">
              <a:solidFill>
                <a:schemeClr val="tx1"/>
              </a:solidFill>
            </a:endParaRPr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CC3E41C5-0AA5-4A16-B897-8451A380E368}"/>
              </a:ext>
            </a:extLst>
          </p:cNvPr>
          <p:cNvSpPr/>
          <p:nvPr/>
        </p:nvSpPr>
        <p:spPr>
          <a:xfrm>
            <a:off x="5724128" y="2129121"/>
            <a:ext cx="2592803" cy="270591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bg1"/>
                </a:solidFill>
              </a:rPr>
              <a:t>Custom Protocol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41" name="Rechteck 40">
            <a:extLst>
              <a:ext uri="{FF2B5EF4-FFF2-40B4-BE49-F238E27FC236}">
                <a16:creationId xmlns:a16="http://schemas.microsoft.com/office/drawing/2014/main" id="{4B564921-B7E3-47D2-9E5A-98DBE2F5B2C9}"/>
              </a:ext>
            </a:extLst>
          </p:cNvPr>
          <p:cNvSpPr/>
          <p:nvPr/>
        </p:nvSpPr>
        <p:spPr>
          <a:xfrm>
            <a:off x="5724128" y="1720483"/>
            <a:ext cx="2592803" cy="270591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bg1"/>
                </a:solidFill>
              </a:rPr>
              <a:t>Domain-</a:t>
            </a:r>
            <a:r>
              <a:rPr lang="de-DE" sz="1400" dirty="0" err="1">
                <a:solidFill>
                  <a:schemeClr val="bg1"/>
                </a:solidFill>
              </a:rPr>
              <a:t>specific</a:t>
            </a:r>
            <a:r>
              <a:rPr lang="de-DE" sz="1400" dirty="0">
                <a:solidFill>
                  <a:schemeClr val="bg1"/>
                </a:solidFill>
              </a:rPr>
              <a:t> API Binding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2F214FD3-7E10-46A6-B057-9F2BEDF8EC3D}"/>
              </a:ext>
            </a:extLst>
          </p:cNvPr>
          <p:cNvSpPr/>
          <p:nvPr/>
        </p:nvSpPr>
        <p:spPr>
          <a:xfrm>
            <a:off x="5719959" y="2537758"/>
            <a:ext cx="2592803" cy="270591"/>
          </a:xfrm>
          <a:prstGeom prst="rect">
            <a:avLst/>
          </a:prstGeom>
          <a:noFill/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tx1"/>
                </a:solidFill>
              </a:rPr>
              <a:t>e.g. </a:t>
            </a:r>
            <a:r>
              <a:rPr lang="de-DE" sz="1400" dirty="0" err="1">
                <a:solidFill>
                  <a:schemeClr val="tx1"/>
                </a:solidFill>
              </a:rPr>
              <a:t>added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signature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processes</a:t>
            </a:r>
            <a:endParaRPr lang="de-DE" sz="1400" dirty="0">
              <a:solidFill>
                <a:schemeClr val="tx1"/>
              </a:solidFill>
            </a:endParaRPr>
          </a:p>
        </p:txBody>
      </p:sp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9B9ED6EC-C485-4A07-B8C0-C9F7672A4D8A}"/>
              </a:ext>
            </a:extLst>
          </p:cNvPr>
          <p:cNvCxnSpPr/>
          <p:nvPr/>
        </p:nvCxnSpPr>
        <p:spPr>
          <a:xfrm flipH="1">
            <a:off x="4355976" y="3075806"/>
            <a:ext cx="1152128" cy="0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feld 5">
            <a:extLst>
              <a:ext uri="{FF2B5EF4-FFF2-40B4-BE49-F238E27FC236}">
                <a16:creationId xmlns:a16="http://schemas.microsoft.com/office/drawing/2014/main" id="{154804BD-C7DB-4ED2-BA7D-DBB6DD9540CC}"/>
              </a:ext>
            </a:extLst>
          </p:cNvPr>
          <p:cNvSpPr txBox="1"/>
          <p:nvPr/>
        </p:nvSpPr>
        <p:spPr>
          <a:xfrm>
            <a:off x="4603264" y="2839249"/>
            <a:ext cx="65755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based</a:t>
            </a:r>
            <a:r>
              <a:rPr lang="de-DE" sz="1000" dirty="0"/>
              <a:t> on</a:t>
            </a:r>
            <a:endParaRPr lang="en-GB" sz="1000" dirty="0"/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46309FC8-146F-49FD-B868-901FD86BD356}"/>
              </a:ext>
            </a:extLst>
          </p:cNvPr>
          <p:cNvSpPr/>
          <p:nvPr/>
        </p:nvSpPr>
        <p:spPr>
          <a:xfrm>
            <a:off x="309206" y="1630681"/>
            <a:ext cx="3902754" cy="2885282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75875403-FA4E-4F20-9B8B-C89136BDD637}"/>
              </a:ext>
            </a:extLst>
          </p:cNvPr>
          <p:cNvSpPr/>
          <p:nvPr/>
        </p:nvSpPr>
        <p:spPr>
          <a:xfrm>
            <a:off x="5652120" y="1630681"/>
            <a:ext cx="2750626" cy="2885282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78B784C7-4B46-46E5-B161-38EA1F7676B9}"/>
              </a:ext>
            </a:extLst>
          </p:cNvPr>
          <p:cNvSpPr txBox="1"/>
          <p:nvPr/>
        </p:nvSpPr>
        <p:spPr>
          <a:xfrm>
            <a:off x="3928041" y="1357913"/>
            <a:ext cx="3882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IDS</a:t>
            </a:r>
            <a:endParaRPr lang="en-GB" sz="1200" dirty="0"/>
          </a:p>
        </p:txBody>
      </p:sp>
      <p:sp>
        <p:nvSpPr>
          <p:cNvPr id="49" name="Textfeld 48">
            <a:extLst>
              <a:ext uri="{FF2B5EF4-FFF2-40B4-BE49-F238E27FC236}">
                <a16:creationId xmlns:a16="http://schemas.microsoft.com/office/drawing/2014/main" id="{A4C2C4AB-0E6D-45E8-B76C-64E719AEE9EE}"/>
              </a:ext>
            </a:extLst>
          </p:cNvPr>
          <p:cNvSpPr txBox="1"/>
          <p:nvPr/>
        </p:nvSpPr>
        <p:spPr>
          <a:xfrm>
            <a:off x="5543290" y="1348226"/>
            <a:ext cx="9925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Data Space X</a:t>
            </a:r>
            <a:endParaRPr lang="en-GB" sz="1200" dirty="0"/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A6BF06BD-8762-471C-8FB4-EA90D71EAD94}"/>
              </a:ext>
            </a:extLst>
          </p:cNvPr>
          <p:cNvSpPr/>
          <p:nvPr/>
        </p:nvSpPr>
        <p:spPr>
          <a:xfrm>
            <a:off x="395020" y="4167653"/>
            <a:ext cx="3744931" cy="270591"/>
          </a:xfrm>
          <a:prstGeom prst="rect">
            <a:avLst/>
          </a:prstGeom>
          <a:solidFill>
            <a:srgbClr val="D8D8D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tx1"/>
                </a:solidFill>
              </a:rPr>
              <a:t>IDS Information Model</a:t>
            </a:r>
            <a:endParaRPr lang="en-GB" sz="1400" dirty="0">
              <a:solidFill>
                <a:schemeClr val="tx1"/>
              </a:solidFill>
            </a:endParaRP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122B90F2-673A-48AF-94A6-3A9BE411C1C8}"/>
              </a:ext>
            </a:extLst>
          </p:cNvPr>
          <p:cNvSpPr/>
          <p:nvPr/>
        </p:nvSpPr>
        <p:spPr>
          <a:xfrm>
            <a:off x="395020" y="3758216"/>
            <a:ext cx="1800716" cy="270591"/>
          </a:xfrm>
          <a:prstGeom prst="rect">
            <a:avLst/>
          </a:prstGeom>
          <a:noFill/>
          <a:ln>
            <a:solidFill>
              <a:srgbClr val="D3F1F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>
                <a:solidFill>
                  <a:schemeClr val="tx1"/>
                </a:solidFill>
              </a:rPr>
              <a:t>DCAT</a:t>
            </a:r>
            <a:endParaRPr lang="en-GB" sz="1400" dirty="0">
              <a:solidFill>
                <a:schemeClr val="tx1"/>
              </a:solidFill>
            </a:endParaRPr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97A74C31-87CA-4427-8FBD-7F3AE43EEBA6}"/>
              </a:ext>
            </a:extLst>
          </p:cNvPr>
          <p:cNvSpPr/>
          <p:nvPr/>
        </p:nvSpPr>
        <p:spPr>
          <a:xfrm>
            <a:off x="2342056" y="3758216"/>
            <a:ext cx="1800715" cy="270591"/>
          </a:xfrm>
          <a:prstGeom prst="rect">
            <a:avLst/>
          </a:prstGeom>
          <a:noFill/>
          <a:ln>
            <a:solidFill>
              <a:srgbClr val="D3F1F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>
                <a:solidFill>
                  <a:schemeClr val="tx1"/>
                </a:solidFill>
              </a:rPr>
              <a:t>ODRL</a:t>
            </a:r>
            <a:endParaRPr lang="en-GB" sz="1400" dirty="0">
              <a:solidFill>
                <a:schemeClr val="tx1"/>
              </a:solidFill>
            </a:endParaRPr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1B4A0E72-2BC0-472F-A3F8-C2E96C898FEC}"/>
              </a:ext>
            </a:extLst>
          </p:cNvPr>
          <p:cNvSpPr/>
          <p:nvPr/>
        </p:nvSpPr>
        <p:spPr>
          <a:xfrm>
            <a:off x="5722844" y="3763669"/>
            <a:ext cx="2594087" cy="270591"/>
          </a:xfrm>
          <a:prstGeom prst="rect">
            <a:avLst/>
          </a:prstGeom>
          <a:noFill/>
          <a:ln>
            <a:solidFill>
              <a:srgbClr val="D3F1F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tx1"/>
                </a:solidFill>
              </a:rPr>
              <a:t>e.g. </a:t>
            </a:r>
            <a:r>
              <a:rPr lang="de-DE" sz="1400" dirty="0" err="1">
                <a:solidFill>
                  <a:schemeClr val="tx1"/>
                </a:solidFill>
              </a:rPr>
              <a:t>agreed</a:t>
            </a:r>
            <a:r>
              <a:rPr lang="de-DE" sz="1400" dirty="0">
                <a:solidFill>
                  <a:schemeClr val="tx1"/>
                </a:solidFill>
              </a:rPr>
              <a:t>-upon </a:t>
            </a:r>
            <a:r>
              <a:rPr lang="de-DE" sz="1400" dirty="0" err="1">
                <a:solidFill>
                  <a:schemeClr val="tx1"/>
                </a:solidFill>
              </a:rPr>
              <a:t>policies</a:t>
            </a:r>
            <a:endParaRPr lang="en-GB" sz="1400" dirty="0">
              <a:solidFill>
                <a:schemeClr val="tx1"/>
              </a:solidFill>
            </a:endParaRP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B91A5C95-37E4-4F25-AAED-815928F26262}"/>
              </a:ext>
            </a:extLst>
          </p:cNvPr>
          <p:cNvSpPr/>
          <p:nvPr/>
        </p:nvSpPr>
        <p:spPr>
          <a:xfrm>
            <a:off x="390851" y="2537758"/>
            <a:ext cx="1156813" cy="270591"/>
          </a:xfrm>
          <a:prstGeom prst="rect">
            <a:avLst/>
          </a:prstGeom>
          <a:noFill/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tx1"/>
                </a:solidFill>
              </a:rPr>
              <a:t>Catalog</a:t>
            </a:r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4AB0035A-7643-4A95-8927-E647AED586D9}"/>
              </a:ext>
            </a:extLst>
          </p:cNvPr>
          <p:cNvSpPr/>
          <p:nvPr/>
        </p:nvSpPr>
        <p:spPr>
          <a:xfrm>
            <a:off x="2983138" y="2537758"/>
            <a:ext cx="1156813" cy="270591"/>
          </a:xfrm>
          <a:prstGeom prst="rect">
            <a:avLst/>
          </a:prstGeom>
          <a:noFill/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tx1"/>
                </a:solidFill>
              </a:rPr>
              <a:t>Transfer</a:t>
            </a:r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9501FA05-9D4B-45A4-B202-8CC9138C3354}"/>
              </a:ext>
            </a:extLst>
          </p:cNvPr>
          <p:cNvSpPr/>
          <p:nvPr/>
        </p:nvSpPr>
        <p:spPr>
          <a:xfrm>
            <a:off x="1689078" y="2539423"/>
            <a:ext cx="1156813" cy="270591"/>
          </a:xfrm>
          <a:prstGeom prst="rect">
            <a:avLst/>
          </a:prstGeom>
          <a:noFill/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err="1">
                <a:solidFill>
                  <a:schemeClr val="tx1"/>
                </a:solidFill>
              </a:rPr>
              <a:t>Negotiation</a:t>
            </a:r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7F0CF86A-1835-4800-BF69-B5A533568742}"/>
              </a:ext>
            </a:extLst>
          </p:cNvPr>
          <p:cNvSpPr/>
          <p:nvPr/>
        </p:nvSpPr>
        <p:spPr>
          <a:xfrm>
            <a:off x="395020" y="3347722"/>
            <a:ext cx="1156813" cy="270591"/>
          </a:xfrm>
          <a:prstGeom prst="rect">
            <a:avLst/>
          </a:prstGeom>
          <a:noFill/>
          <a:ln>
            <a:solidFill>
              <a:srgbClr val="D3F1F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tx1"/>
                </a:solidFill>
              </a:rPr>
              <a:t>Catalog</a:t>
            </a:r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997AFF26-1AE0-48B9-A235-5D81876EA96E}"/>
              </a:ext>
            </a:extLst>
          </p:cNvPr>
          <p:cNvSpPr/>
          <p:nvPr/>
        </p:nvSpPr>
        <p:spPr>
          <a:xfrm>
            <a:off x="2981193" y="3347114"/>
            <a:ext cx="1156813" cy="270591"/>
          </a:xfrm>
          <a:prstGeom prst="rect">
            <a:avLst/>
          </a:prstGeom>
          <a:noFill/>
          <a:ln>
            <a:solidFill>
              <a:srgbClr val="D3F1F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tx1"/>
                </a:solidFill>
              </a:rPr>
              <a:t>Transfer</a:t>
            </a:r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36FE3773-4F9F-4D99-87F7-285D1AE614FF}"/>
              </a:ext>
            </a:extLst>
          </p:cNvPr>
          <p:cNvSpPr/>
          <p:nvPr/>
        </p:nvSpPr>
        <p:spPr>
          <a:xfrm>
            <a:off x="1687133" y="3348779"/>
            <a:ext cx="1156813" cy="270591"/>
          </a:xfrm>
          <a:prstGeom prst="rect">
            <a:avLst/>
          </a:prstGeom>
          <a:noFill/>
          <a:ln>
            <a:solidFill>
              <a:srgbClr val="D3F1F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err="1">
                <a:solidFill>
                  <a:schemeClr val="tx1"/>
                </a:solidFill>
              </a:rPr>
              <a:t>Negotiation</a:t>
            </a:r>
            <a:endParaRPr lang="de-DE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1627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7" grpId="0" animBg="1"/>
      <p:bldP spid="39" grpId="0" animBg="1"/>
      <p:bldP spid="40" grpId="0" animBg="1"/>
      <p:bldP spid="41" grpId="0" animBg="1"/>
      <p:bldP spid="42" grpId="0" animBg="1"/>
      <p:bldP spid="6" grpId="0"/>
      <p:bldP spid="48" grpId="0" animBg="1"/>
      <p:bldP spid="49" grpId="0"/>
      <p:bldP spid="3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A3C73CBE-3F5C-442F-A31B-A0785BA136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5058" y="833017"/>
            <a:ext cx="3553884" cy="348184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Information </a:t>
            </a:r>
            <a:r>
              <a:rPr lang="de-DE" dirty="0" err="1"/>
              <a:t>model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882783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BC588149-83B7-4132-A116-25EA8A9153E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e-DE" dirty="0"/>
              <a:t>Catalog </a:t>
            </a:r>
            <a:r>
              <a:rPr lang="de-DE" dirty="0" err="1"/>
              <a:t>protocol</a:t>
            </a:r>
            <a:endParaRPr lang="en-GB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122200C4-216E-4045-AA18-7A994045B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Ids</a:t>
            </a:r>
            <a:r>
              <a:rPr lang="de-DE" dirty="0"/>
              <a:t> </a:t>
            </a:r>
            <a:r>
              <a:rPr lang="de-DE" dirty="0" err="1"/>
              <a:t>protocols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733173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IndustrialDataSpace">
  <a:themeElements>
    <a:clrScheme name="IDS Farben">
      <a:dk1>
        <a:sysClr val="windowText" lastClr="000000"/>
      </a:dk1>
      <a:lt1>
        <a:sysClr val="window" lastClr="FFFFFF"/>
      </a:lt1>
      <a:dk2>
        <a:srgbClr val="0BA2E3"/>
      </a:dk2>
      <a:lt2>
        <a:srgbClr val="B4B4B4"/>
      </a:lt2>
      <a:accent1>
        <a:srgbClr val="6F6F6E"/>
      </a:accent1>
      <a:accent2>
        <a:srgbClr val="263482"/>
      </a:accent2>
      <a:accent3>
        <a:srgbClr val="3DA434"/>
      </a:accent3>
      <a:accent4>
        <a:srgbClr val="E5007D"/>
      </a:accent4>
      <a:accent5>
        <a:srgbClr val="FFED00"/>
      </a:accent5>
      <a:accent6>
        <a:srgbClr val="CD1316"/>
      </a:accent6>
      <a:hlink>
        <a:srgbClr val="0BA2E3"/>
      </a:hlink>
      <a:folHlink>
        <a:srgbClr val="26348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FB27359590170440A54DC26BBD4DA352" ma:contentTypeVersion="12" ma:contentTypeDescription="Ein neues Dokument erstellen." ma:contentTypeScope="" ma:versionID="6c47c8d5d56e0becebe4e3b52f3c7e8b">
  <xsd:schema xmlns:xsd="http://www.w3.org/2001/XMLSchema" xmlns:xs="http://www.w3.org/2001/XMLSchema" xmlns:p="http://schemas.microsoft.com/office/2006/metadata/properties" xmlns:ns2="75a4498a-4ee0-4350-a415-2f2a9c659675" xmlns:ns3="e353fd17-d95e-4300-99df-15c86e10f99a" targetNamespace="http://schemas.microsoft.com/office/2006/metadata/properties" ma:root="true" ma:fieldsID="37a75fc4d7f9ab899c4c5085e591890c" ns2:_="" ns3:_="">
    <xsd:import namespace="75a4498a-4ee0-4350-a415-2f2a9c659675"/>
    <xsd:import namespace="e353fd17-d95e-4300-99df-15c86e10f99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5a4498a-4ee0-4350-a415-2f2a9c65967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7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353fd17-d95e-4300-99df-15c86e10f99a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Freigegeben für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Freigegeben für -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4C031B3-D33D-4F79-90F0-F21B84C13EDB}">
  <ds:schemaRefs>
    <ds:schemaRef ds:uri="http://purl.org/dc/terms/"/>
    <ds:schemaRef ds:uri="http://purl.org/dc/dcmitype/"/>
    <ds:schemaRef ds:uri="http://www.w3.org/XML/1998/namespace"/>
    <ds:schemaRef ds:uri="http://schemas.microsoft.com/office/2006/metadata/properties"/>
    <ds:schemaRef ds:uri="http://purl.org/dc/elements/1.1/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75a4498a-4ee0-4350-a415-2f2a9c659675"/>
  </ds:schemaRefs>
</ds:datastoreItem>
</file>

<file path=customXml/itemProps2.xml><?xml version="1.0" encoding="utf-8"?>
<ds:datastoreItem xmlns:ds="http://schemas.openxmlformats.org/officeDocument/2006/customXml" ds:itemID="{FCF26241-35EC-4DF5-A35C-C3F6F758466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3A86EA7-2438-4618-8CE8-EFB0C2C918F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5a4498a-4ee0-4350-a415-2f2a9c659675"/>
    <ds:schemaRef ds:uri="e353fd17-d95e-4300-99df-15c86e10f99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1035</Words>
  <Application>Microsoft Office PowerPoint</Application>
  <PresentationFormat>Bildschirmpräsentation (16:9)</PresentationFormat>
  <Paragraphs>212</Paragraphs>
  <Slides>23</Slides>
  <Notes>2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9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23</vt:i4>
      </vt:variant>
    </vt:vector>
  </HeadingPairs>
  <TitlesOfParts>
    <vt:vector size="34" baseType="lpstr">
      <vt:lpstr>-apple-system</vt:lpstr>
      <vt:lpstr>Arial</vt:lpstr>
      <vt:lpstr>Calibri</vt:lpstr>
      <vt:lpstr>Frutiger LT Com 55 Roman</vt:lpstr>
      <vt:lpstr>Georgia</vt:lpstr>
      <vt:lpstr>Montserrat-Bold</vt:lpstr>
      <vt:lpstr>ui-monospace</vt:lpstr>
      <vt:lpstr>Verdana</vt:lpstr>
      <vt:lpstr>Wingdings</vt:lpstr>
      <vt:lpstr>IndustrialDataSpace</vt:lpstr>
      <vt:lpstr>think-cell Folie</vt:lpstr>
      <vt:lpstr>International Data Spaces</vt:lpstr>
      <vt:lpstr>motivation</vt:lpstr>
      <vt:lpstr>Task force</vt:lpstr>
      <vt:lpstr>Scope</vt:lpstr>
      <vt:lpstr>Focus</vt:lpstr>
      <vt:lpstr>Vision</vt:lpstr>
      <vt:lpstr>Adoption</vt:lpstr>
      <vt:lpstr>Information model</vt:lpstr>
      <vt:lpstr>Ids protocols</vt:lpstr>
      <vt:lpstr>Catalog protocol</vt:lpstr>
      <vt:lpstr>Catalog protocol</vt:lpstr>
      <vt:lpstr>Catalog protocol</vt:lpstr>
      <vt:lpstr>Catalog protocol</vt:lpstr>
      <vt:lpstr>Ids protocols</vt:lpstr>
      <vt:lpstr>negotiation protocol</vt:lpstr>
      <vt:lpstr>negotiation protocol</vt:lpstr>
      <vt:lpstr>Negotiation protocol</vt:lpstr>
      <vt:lpstr>Ids protocols</vt:lpstr>
      <vt:lpstr>Transfer protocol</vt:lpstr>
      <vt:lpstr>Transfer protocol</vt:lpstr>
      <vt:lpstr>Transfer protocol</vt:lpstr>
      <vt:lpstr>Thank you.</vt:lpstr>
      <vt:lpstr>PowerPoint-Präsentation</vt:lpstr>
    </vt:vector>
  </TitlesOfParts>
  <Company>Industrial Data Space Asssociation, Fraunhofer ISST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Industrial Data Space</dc:title>
  <dc:subject>IDSA Summit 2018</dc:subject>
  <dc:creator>Boris Otto</dc:creator>
  <cp:lastModifiedBy>Pampus, Julia</cp:lastModifiedBy>
  <cp:revision>1365</cp:revision>
  <cp:lastPrinted>2018-06-19T16:38:11Z</cp:lastPrinted>
  <dcterms:created xsi:type="dcterms:W3CDTF">2016-06-08T15:21:09Z</dcterms:created>
  <dcterms:modified xsi:type="dcterms:W3CDTF">2023-02-13T08:22:17Z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0x010100FB27359590170440A54DC26BBD4DA352</vt:lpwstr>
  </property>
</Properties>
</file>